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90" r:id="rId4"/>
  </p:sldMasterIdLst>
  <p:notesMasterIdLst>
    <p:notesMasterId r:id="rId21"/>
  </p:notesMasterIdLst>
  <p:handoutMasterIdLst>
    <p:handoutMasterId r:id="rId22"/>
  </p:handoutMasterIdLst>
  <p:sldIdLst>
    <p:sldId id="256" r:id="rId5"/>
    <p:sldId id="258" r:id="rId6"/>
    <p:sldId id="293" r:id="rId7"/>
    <p:sldId id="281" r:id="rId8"/>
    <p:sldId id="259" r:id="rId9"/>
    <p:sldId id="263" r:id="rId10"/>
    <p:sldId id="277" r:id="rId11"/>
    <p:sldId id="286" r:id="rId12"/>
    <p:sldId id="265" r:id="rId13"/>
    <p:sldId id="295" r:id="rId14"/>
    <p:sldId id="296" r:id="rId15"/>
    <p:sldId id="268" r:id="rId16"/>
    <p:sldId id="269" r:id="rId17"/>
    <p:sldId id="278" r:id="rId18"/>
    <p:sldId id="270" r:id="rId19"/>
    <p:sldId id="294" r:id="rId20"/>
  </p:sldIdLst>
  <p:sldSz cx="9144000" cy="6858000" type="screen4x3"/>
  <p:notesSz cx="6797675" cy="9926638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1" autoAdjust="0"/>
    <p:restoredTop sz="94660"/>
  </p:normalViewPr>
  <p:slideViewPr>
    <p:cSldViewPr>
      <p:cViewPr varScale="1">
        <p:scale>
          <a:sx n="75" d="100"/>
          <a:sy n="75" d="100"/>
        </p:scale>
        <p:origin x="135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25D3706B-B374-47AF-8CC5-7E9A20CBF5E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12F8A762-D406-434F-A5C6-EBEA4FA9D9D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B42EAA49-2E4E-4B24-AEAC-0FBD8339C637}" type="datetimeFigureOut">
              <a:rPr lang="nl-NL"/>
              <a:pPr>
                <a:defRPr/>
              </a:pPr>
              <a:t>9-12-2024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1A925F6-375C-42A7-9E34-577A75B72BA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59719167-ED3F-49BA-9417-0083316FE99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B195D4F9-C523-42A5-A2E2-B2AAE198D67C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D1DD6766-3726-429D-BBC7-32C71D8480E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FB6E4DAC-8AA6-40E8-AD75-DD69CC777B18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</a:defRPr>
            </a:lvl1pPr>
          </a:lstStyle>
          <a:p>
            <a:pPr>
              <a:defRPr/>
            </a:pPr>
            <a:fld id="{6E88D753-8181-4422-889A-0A990A96BB9B}" type="datetimeFigureOut">
              <a:rPr lang="nl-NL"/>
              <a:pPr>
                <a:defRPr/>
              </a:pPr>
              <a:t>9-12-2024</a:t>
            </a:fld>
            <a:endParaRPr lang="nl-NL"/>
          </a:p>
        </p:txBody>
      </p:sp>
      <p:sp>
        <p:nvSpPr>
          <p:cNvPr id="4" name="Tijdelijke aanduiding voor dia-afbeelding 3">
            <a:extLst>
              <a:ext uri="{FF2B5EF4-FFF2-40B4-BE49-F238E27FC236}">
                <a16:creationId xmlns:a16="http://schemas.microsoft.com/office/drawing/2014/main" id="{F3DC2ED6-24FF-4D9C-863C-C6419C763AE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2950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/>
          </a:p>
        </p:txBody>
      </p:sp>
      <p:sp>
        <p:nvSpPr>
          <p:cNvPr id="5" name="Tijdelijke aanduiding voor notities 4">
            <a:extLst>
              <a:ext uri="{FF2B5EF4-FFF2-40B4-BE49-F238E27FC236}">
                <a16:creationId xmlns:a16="http://schemas.microsoft.com/office/drawing/2014/main" id="{E371A4DD-75EC-425C-A9CF-9435D6B3B0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88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noProof="0"/>
              <a:t>Klik om de modelstijlen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5930B81-F963-4164-BCB2-94FECD62207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34C9146-E5A0-49DA-BE01-2F1B9607C0E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5420D01-50ED-418F-ACF7-EE534F5FFF44}" type="slidenum">
              <a:rPr lang="nl-NL" altLang="nl-NL"/>
              <a:pPr/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jdelijke aanduiding voor dia-afbeelding 1">
            <a:extLst>
              <a:ext uri="{FF2B5EF4-FFF2-40B4-BE49-F238E27FC236}">
                <a16:creationId xmlns:a16="http://schemas.microsoft.com/office/drawing/2014/main" id="{C2007CA9-9489-494F-A89F-CAB4F9AF4F1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Tijdelijke aanduiding voor notities 2">
            <a:extLst>
              <a:ext uri="{FF2B5EF4-FFF2-40B4-BE49-F238E27FC236}">
                <a16:creationId xmlns:a16="http://schemas.microsoft.com/office/drawing/2014/main" id="{ADCEDFDA-7300-42C1-A7AB-6AD4CCD3294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NL" altLang="nl-NL"/>
          </a:p>
        </p:txBody>
      </p:sp>
      <p:sp>
        <p:nvSpPr>
          <p:cNvPr id="11268" name="Tijdelijke aanduiding voor dianummer 3">
            <a:extLst>
              <a:ext uri="{FF2B5EF4-FFF2-40B4-BE49-F238E27FC236}">
                <a16:creationId xmlns:a16="http://schemas.microsoft.com/office/drawing/2014/main" id="{C87D6B03-EA8C-479F-9AD6-A748DBCD1F3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214BB2B8-0B0A-4C50-9559-C7821AA00AD2}" type="slidenum">
              <a:rPr lang="nl-NL" altLang="nl-NL"/>
              <a:pPr/>
              <a:t>1</a:t>
            </a:fld>
            <a:endParaRPr lang="nl-NL" alt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:a16="http://schemas.microsoft.com/office/drawing/2014/main" id="{FA5C18B9-F359-46D8-B26F-D5A99B063CDC}"/>
              </a:ext>
            </a:extLst>
          </p:cNvPr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80DB1946-0F96-4BCB-89F0-DE8E945D7026}"/>
              </a:ext>
            </a:extLst>
          </p:cNvPr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8">
            <a:extLst>
              <a:ext uri="{FF2B5EF4-FFF2-40B4-BE49-F238E27FC236}">
                <a16:creationId xmlns:a16="http://schemas.microsoft.com/office/drawing/2014/main" id="{2A301DA8-DA1B-405A-AF1A-F85B63B348D9}"/>
              </a:ext>
            </a:extLst>
          </p:cNvPr>
          <p:cNvCxnSpPr/>
          <p:nvPr/>
        </p:nvCxnSpPr>
        <p:spPr>
          <a:xfrm>
            <a:off x="906463" y="4343400"/>
            <a:ext cx="740568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/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972C8EF-9C23-4612-9CA9-BF5C8539F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787764-E355-4FAE-9E2C-800CD783D68C}" type="datetimeFigureOut">
              <a:rPr lang="nl-NL"/>
              <a:pPr>
                <a:defRPr/>
              </a:pPr>
              <a:t>9-12-2024</a:t>
            </a:fld>
            <a:endParaRPr lang="nl-NL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99D79E7-EC84-4D2F-923A-7F83C4653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0B2E471-EC79-4A9B-A8EF-637AEDF0A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03594F-D73F-4134-8C16-B10AFFAEB5F0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38781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039C05-88C2-4764-8DE4-008791ECA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83EB09-A4B3-4417-ADF2-2C9CD1DBEF5C}" type="datetimeFigureOut">
              <a:rPr lang="nl-NL"/>
              <a:pPr>
                <a:defRPr/>
              </a:pPr>
              <a:t>9-12-2024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0DD77E-EA8C-45A2-96ED-7D2312359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CC0A20-14CC-46CE-895F-B57FF3556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F06BFD-CEAC-47CB-AD9B-5A4A7E5284D1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707258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:a16="http://schemas.microsoft.com/office/drawing/2014/main" id="{3D2D002C-D9DD-46CC-BD32-9046208625F4}"/>
              </a:ext>
            </a:extLst>
          </p:cNvPr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2A569418-3456-47A0-9C2C-BCA9100AB63B}"/>
              </a:ext>
            </a:extLst>
          </p:cNvPr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D6D3F03F-A976-4EF1-8322-05F02D143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C3B59-BCC0-4D57-98A1-309B7F2B3576}" type="datetimeFigureOut">
              <a:rPr lang="nl-NL"/>
              <a:pPr>
                <a:defRPr/>
              </a:pPr>
              <a:t>9-12-2024</a:t>
            </a:fld>
            <a:endParaRPr lang="nl-NL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018376CE-3ADB-4218-A4E5-C3D92BA25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7FEE5947-8F90-4AF0-90E6-2D7B36778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55D835-1021-4832-8743-260937ACDA9F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561683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BAAEE7-9FD5-4B9E-BA4E-FEC5BBDB6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61562-BD68-4D15-8C3E-2E744909AF83}" type="datetimeFigureOut">
              <a:rPr lang="nl-NL"/>
              <a:pPr>
                <a:defRPr/>
              </a:pPr>
              <a:t>9-12-2024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630C46-D730-40E6-A4F0-593EFE709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B37B89-A24F-4E17-8C24-C8E031D1C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296877-C506-47B8-98E6-7A533CDA4AD1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709864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:a16="http://schemas.microsoft.com/office/drawing/2014/main" id="{A2147DE3-8F0A-48BA-A1DD-97AB84C6E550}"/>
              </a:ext>
            </a:extLst>
          </p:cNvPr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D1E230D8-3AEB-4547-8145-9512C8E26265}"/>
              </a:ext>
            </a:extLst>
          </p:cNvPr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8">
            <a:extLst>
              <a:ext uri="{FF2B5EF4-FFF2-40B4-BE49-F238E27FC236}">
                <a16:creationId xmlns:a16="http://schemas.microsoft.com/office/drawing/2014/main" id="{FCC25F29-67C1-41C2-B5EE-401BB44BD232}"/>
              </a:ext>
            </a:extLst>
          </p:cNvPr>
          <p:cNvCxnSpPr/>
          <p:nvPr/>
        </p:nvCxnSpPr>
        <p:spPr>
          <a:xfrm>
            <a:off x="906463" y="4343400"/>
            <a:ext cx="740568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Ctr="0"/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198191C-73B4-4586-893C-8DF07728B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E497E2-C245-4EF5-9759-E3339A671601}" type="datetimeFigureOut">
              <a:rPr lang="nl-NL"/>
              <a:pPr>
                <a:defRPr/>
              </a:pPr>
              <a:t>9-12-2024</a:t>
            </a:fld>
            <a:endParaRPr lang="nl-NL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CF3446A-D9D7-495B-8A8C-D1099E7E3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6AC1753-18FD-490D-A019-6037CA549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28B1D0-5755-4A50-971F-174159197527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417188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CEC17ED-449A-4F23-889B-87872A434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D95870-F5A5-4DCC-BBE2-C632B95C763A}" type="datetimeFigureOut">
              <a:rPr lang="nl-NL"/>
              <a:pPr>
                <a:defRPr/>
              </a:pPr>
              <a:t>9-12-2024</a:t>
            </a:fld>
            <a:endParaRPr lang="nl-NL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295C109-620D-4D74-9EC4-034BE031A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3B1795F-8B8C-4BF7-9179-D25FBAD25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BAD0F1-AE32-40F5-904D-AEE67D33E8BC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583230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894407B-896D-4EDD-94DA-A6838FF9E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C67E87-6F95-4989-ABBD-D0F690F8E75D}" type="datetimeFigureOut">
              <a:rPr lang="nl-NL"/>
              <a:pPr>
                <a:defRPr/>
              </a:pPr>
              <a:t>9-12-2024</a:t>
            </a:fld>
            <a:endParaRPr lang="nl-NL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64042BF-C25F-4B20-AA69-E75E1DA94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E36381C-78DE-464A-A34B-9E2F1ACFD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ABA52B-7B29-4591-926E-D36F62951AB7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901126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78C5A275-B7C3-4C5D-BA93-05E1ABC46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E59B78-D5B3-4E7D-9E43-07AB90E1F9F2}" type="datetimeFigureOut">
              <a:rPr lang="nl-NL"/>
              <a:pPr>
                <a:defRPr/>
              </a:pPr>
              <a:t>9-12-2024</a:t>
            </a:fld>
            <a:endParaRPr lang="nl-NL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9C47D09-522D-4143-8989-F978E91A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5101DF0-B8F3-4914-B526-D16C31039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3211E7-3E41-43EC-8CD4-2A3112A1BEFB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889999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331F94A-FA62-45CE-963F-E427274D1733}"/>
              </a:ext>
            </a:extLst>
          </p:cNvPr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8D1FB30-7C3B-45A9-8B30-2C0DA446CB9A}"/>
              </a:ext>
            </a:extLst>
          </p:cNvPr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Date Placeholder 6">
            <a:extLst>
              <a:ext uri="{FF2B5EF4-FFF2-40B4-BE49-F238E27FC236}">
                <a16:creationId xmlns:a16="http://schemas.microsoft.com/office/drawing/2014/main" id="{40291FF2-AEAB-4F9B-86F8-3E997D65A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6646A7-B073-4128-B020-4E1DDC0A9F58}" type="datetimeFigureOut">
              <a:rPr lang="nl-NL"/>
              <a:pPr>
                <a:defRPr/>
              </a:pPr>
              <a:t>9-12-2024</a:t>
            </a:fld>
            <a:endParaRPr lang="nl-NL"/>
          </a:p>
        </p:txBody>
      </p:sp>
      <p:sp>
        <p:nvSpPr>
          <p:cNvPr id="5" name="Footer Placeholder 7">
            <a:extLst>
              <a:ext uri="{FF2B5EF4-FFF2-40B4-BE49-F238E27FC236}">
                <a16:creationId xmlns:a16="http://schemas.microsoft.com/office/drawing/2014/main" id="{529D5E47-6772-4439-859F-CB289E392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id="{7DB71042-D251-4DA5-860B-F27C0A5DA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E1428D-0AA3-4737-AFCD-4785C2D664E8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059450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B45FFD30-0A44-4EAB-9653-F3F2E6BD48D2}"/>
              </a:ext>
            </a:extLst>
          </p:cNvPr>
          <p:cNvSpPr/>
          <p:nvPr/>
        </p:nvSpPr>
        <p:spPr>
          <a:xfrm>
            <a:off x="0" y="0"/>
            <a:ext cx="3038475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BCE29FB1-FBFA-41D1-9BEF-CE81D336D550}"/>
              </a:ext>
            </a:extLst>
          </p:cNvPr>
          <p:cNvSpPr/>
          <p:nvPr/>
        </p:nvSpPr>
        <p:spPr>
          <a:xfrm>
            <a:off x="3030538" y="0"/>
            <a:ext cx="4762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/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84832624-2226-46E7-B1AE-ECE2D29BFA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49250" y="6459538"/>
            <a:ext cx="1963738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87343B97-DE7B-4DD6-A250-7306D0698602}" type="datetimeFigureOut">
              <a:rPr lang="nl-NL"/>
              <a:pPr>
                <a:defRPr/>
              </a:pPr>
              <a:t>9-12-2024</a:t>
            </a:fld>
            <a:endParaRPr lang="nl-NL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A71AD729-4545-405C-B8E4-7A495C6A2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00450" y="6459538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F74A8193-9CE6-4009-A889-D4E193B06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F6EA8E9-D7C8-4AC0-B7BD-FE5647825887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475776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F75510FA-1506-4B98-91E6-361A8620E577}"/>
              </a:ext>
            </a:extLst>
          </p:cNvPr>
          <p:cNvSpPr/>
          <p:nvPr/>
        </p:nvSpPr>
        <p:spPr>
          <a:xfrm>
            <a:off x="0" y="4953000"/>
            <a:ext cx="9142413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F8780236-423A-4046-9ECB-0B1460224DA3}"/>
              </a:ext>
            </a:extLst>
          </p:cNvPr>
          <p:cNvSpPr/>
          <p:nvPr/>
        </p:nvSpPr>
        <p:spPr>
          <a:xfrm>
            <a:off x="0" y="4914900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rtlCol="0"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/>
              <a:t>Klik op het pictogram als u een afbeelding wilt toevoegen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BF059DEA-4932-4DCE-85B6-E07D4834B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46C97-C890-4DFD-B138-A3716689A4D7}" type="datetimeFigureOut">
              <a:rPr lang="nl-NL"/>
              <a:pPr>
                <a:defRPr/>
              </a:pPr>
              <a:t>9-12-2024</a:t>
            </a:fld>
            <a:endParaRPr lang="nl-NL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C5158F84-362E-4889-9491-6C6C421EF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2BE16E3C-2747-4353-B464-F9B6989DB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1E6868-C933-46AB-A317-B6E7EC8F5E6D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68773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12478E7-8B30-475F-AFF4-703F8CCA47B6}"/>
              </a:ext>
            </a:extLst>
          </p:cNvPr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D7D024C-749F-4D29-8A60-563D3353DB32}"/>
              </a:ext>
            </a:extLst>
          </p:cNvPr>
          <p:cNvSpPr/>
          <p:nvPr/>
        </p:nvSpPr>
        <p:spPr>
          <a:xfrm>
            <a:off x="0" y="6334125"/>
            <a:ext cx="9144000" cy="666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C36311-620E-4B64-96A3-235D3D519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325" y="287338"/>
            <a:ext cx="7543800" cy="14493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029" name="Text Placeholder 2">
            <a:extLst>
              <a:ext uri="{FF2B5EF4-FFF2-40B4-BE49-F238E27FC236}">
                <a16:creationId xmlns:a16="http://schemas.microsoft.com/office/drawing/2014/main" id="{46FA6C73-F0E7-433E-95ED-B87A4C0CB8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Tekststijl van het model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  <a:endParaRPr lang="en-US" alt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6F3316-5A00-4914-B520-ED538CC23D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22325" y="6459538"/>
            <a:ext cx="185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EE3362D0-19E2-4843-87B0-D782B472F870}" type="datetimeFigureOut">
              <a:rPr lang="nl-NL"/>
              <a:pPr>
                <a:defRPr/>
              </a:pPr>
              <a:t>9-12-2024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ACFE6F-69B9-4B9E-9675-47B7750623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65425" y="6459538"/>
            <a:ext cx="3616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 cap="all" baseline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50475B-458D-4217-B122-E7C3517FA4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424738" y="6459538"/>
            <a:ext cx="98425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FFFFFF"/>
                </a:solidFill>
              </a:defRPr>
            </a:lvl1pPr>
          </a:lstStyle>
          <a:p>
            <a:fld id="{8D6C8C81-4AA3-42FA-B2B0-0A4592AAD662}" type="slidenum">
              <a:rPr lang="nl-NL" altLang="nl-NL"/>
              <a:pPr/>
              <a:t>‹nr.›</a:t>
            </a:fld>
            <a:endParaRPr lang="nl-NL" altLang="nl-NL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6A114C0-4417-4CD0-A8C3-D214AEAAEDF6}"/>
              </a:ext>
            </a:extLst>
          </p:cNvPr>
          <p:cNvCxnSpPr/>
          <p:nvPr/>
        </p:nvCxnSpPr>
        <p:spPr>
          <a:xfrm>
            <a:off x="895350" y="1738313"/>
            <a:ext cx="747553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66" r:id="rId1"/>
    <p:sldLayoutId id="2147484461" r:id="rId2"/>
    <p:sldLayoutId id="2147484467" r:id="rId3"/>
    <p:sldLayoutId id="2147484462" r:id="rId4"/>
    <p:sldLayoutId id="2147484463" r:id="rId5"/>
    <p:sldLayoutId id="2147484464" r:id="rId6"/>
    <p:sldLayoutId id="2147484468" r:id="rId7"/>
    <p:sldLayoutId id="2147484469" r:id="rId8"/>
    <p:sldLayoutId id="2147484470" r:id="rId9"/>
    <p:sldLayoutId id="2147484465" r:id="rId10"/>
    <p:sldLayoutId id="2147484471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 kern="1200" spc="-5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deapollo.nl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deapollo.n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 1">
            <a:extLst>
              <a:ext uri="{FF2B5EF4-FFF2-40B4-BE49-F238E27FC236}">
                <a16:creationId xmlns:a16="http://schemas.microsoft.com/office/drawing/2014/main" id="{614B012C-A14E-4087-828E-4969DB2EF5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3" y="1268413"/>
            <a:ext cx="7772400" cy="1830387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nl-NL" sz="6000" dirty="0">
                <a:latin typeface="Calibri" pitchFamily="34" charset="0"/>
                <a:cs typeface="Calibri" pitchFamily="34" charset="0"/>
              </a:rPr>
              <a:t>Voorlichtingsbijeenkomst</a:t>
            </a:r>
            <a:br>
              <a:rPr lang="nl-NL" dirty="0">
                <a:latin typeface="Calibri" pitchFamily="34" charset="0"/>
                <a:cs typeface="Calibri" pitchFamily="34" charset="0"/>
              </a:rPr>
            </a:br>
            <a:r>
              <a:rPr lang="nl-NL" dirty="0">
                <a:latin typeface="Calibri" pitchFamily="34" charset="0"/>
                <a:cs typeface="Calibri" pitchFamily="34" charset="0"/>
              </a:rPr>
              <a:t>De Apollo</a:t>
            </a:r>
            <a:br>
              <a:rPr lang="nl-NL" dirty="0">
                <a:latin typeface="Calibri" pitchFamily="34" charset="0"/>
                <a:cs typeface="Calibri" pitchFamily="34" charset="0"/>
              </a:rPr>
            </a:br>
            <a:r>
              <a:rPr lang="nl-NL" sz="2700" dirty="0">
                <a:latin typeface="Calibri" pitchFamily="34" charset="0"/>
                <a:cs typeface="Calibri" pitchFamily="34" charset="0"/>
              </a:rPr>
              <a:t>voor VMBO-t en HAVO</a:t>
            </a:r>
          </a:p>
        </p:txBody>
      </p:sp>
      <p:pic>
        <p:nvPicPr>
          <p:cNvPr id="10243" name="picture" descr="De Apollo 300ppi">
            <a:extLst>
              <a:ext uri="{FF2B5EF4-FFF2-40B4-BE49-F238E27FC236}">
                <a16:creationId xmlns:a16="http://schemas.microsoft.com/office/drawing/2014/main" id="{CBD4B964-6DE2-4780-9E7C-9AD179D20D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4941168"/>
            <a:ext cx="17907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ndertitel 1">
            <a:extLst>
              <a:ext uri="{FF2B5EF4-FFF2-40B4-BE49-F238E27FC236}">
                <a16:creationId xmlns:a16="http://schemas.microsoft.com/office/drawing/2014/main" id="{56E9099B-7204-4F9C-99D3-7C004FEB95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55776" y="4352942"/>
            <a:ext cx="7543800" cy="1143000"/>
          </a:xfrm>
        </p:spPr>
        <p:txBody>
          <a:bodyPr/>
          <a:lstStyle/>
          <a:p>
            <a:pPr>
              <a:defRPr/>
            </a:pPr>
            <a:r>
              <a:rPr lang="nl-NL" dirty="0"/>
              <a:t>Maandag 9 december2024 </a:t>
            </a:r>
          </a:p>
        </p:txBody>
      </p:sp>
    </p:spTree>
  </p:cSld>
  <p:clrMapOvr>
    <a:masterClrMapping/>
  </p:clrMapOvr>
  <p:transition spd="slow">
    <p:pull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3F32374C-44DB-4A1A-9EB8-66066B7CB0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349580"/>
            <a:ext cx="6912768" cy="1646447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l-NL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Aanmeldprocedure voor </a:t>
            </a:r>
            <a:br>
              <a:rPr lang="nl-NL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</a:br>
            <a:r>
              <a:rPr lang="nl-NL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schooljaar 2025-2026</a:t>
            </a:r>
            <a:br>
              <a:rPr lang="nl-NL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</a:br>
            <a:endParaRPr lang="nl-NL" sz="310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</p:txBody>
      </p:sp>
      <p:pic>
        <p:nvPicPr>
          <p:cNvPr id="26628" name="picture" descr="De Apollo 300ppi">
            <a:extLst>
              <a:ext uri="{FF2B5EF4-FFF2-40B4-BE49-F238E27FC236}">
                <a16:creationId xmlns:a16="http://schemas.microsoft.com/office/drawing/2014/main" id="{48F61903-0BA0-454F-8CF0-8270633DAE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1555" y="343476"/>
            <a:ext cx="1020240" cy="617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2C0E77B-BE66-4EA1-E5A7-71E339A3D9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F0502020204030204" pitchFamily="34" charset="0"/>
              <a:buChar char="•"/>
            </a:pPr>
            <a:r>
              <a:rPr lang="nl-NL" dirty="0">
                <a:cs typeface="Calibri"/>
              </a:rPr>
              <a:t>Vanaf week 45 (4 nov '24): basisschool voert gesprekken met ouders en leerlingen met advies KOVO. Ouders en leerlingen starten met oriënteren.</a:t>
            </a:r>
          </a:p>
          <a:p>
            <a:pPr marL="342900" indent="-342900">
              <a:buFont typeface="Arial" panose="020F0502020204030204" pitchFamily="34" charset="0"/>
              <a:buChar char="•"/>
            </a:pPr>
            <a:r>
              <a:rPr lang="nl-NL" dirty="0">
                <a:cs typeface="Calibri"/>
              </a:rPr>
              <a:t>Week 46: week van de overstap @Kromhouthal in Amsterdam: </a:t>
            </a:r>
            <a:r>
              <a:rPr lang="nl-NL" dirty="0" err="1">
                <a:cs typeface="Calibri"/>
              </a:rPr>
              <a:t>ScholenArena</a:t>
            </a:r>
            <a:r>
              <a:rPr lang="nl-NL" dirty="0">
                <a:cs typeface="Calibri"/>
              </a:rPr>
              <a:t> 15 en 16 november 2024</a:t>
            </a:r>
          </a:p>
          <a:p>
            <a:pPr marL="342900" indent="-342900">
              <a:buFont typeface="Arial" panose="020F0502020204030204" pitchFamily="34" charset="0"/>
              <a:buChar char="•"/>
            </a:pPr>
            <a:r>
              <a:rPr lang="nl-NL" dirty="0">
                <a:cs typeface="Calibri"/>
              </a:rPr>
              <a:t>Week 47 t/m week 7: Oriëntatiefase </a:t>
            </a:r>
            <a:r>
              <a:rPr lang="nl-NL" dirty="0" err="1">
                <a:cs typeface="Calibri"/>
              </a:rPr>
              <a:t>kovo</a:t>
            </a:r>
            <a:r>
              <a:rPr lang="nl-NL" dirty="0">
                <a:cs typeface="Calibri"/>
              </a:rPr>
              <a:t> . Open huis De Apollo op </a:t>
            </a:r>
            <a:r>
              <a:rPr lang="nl-NL" b="1" dirty="0">
                <a:cs typeface="Calibri"/>
              </a:rPr>
              <a:t>dinsdag</a:t>
            </a:r>
            <a:r>
              <a:rPr lang="nl-NL" dirty="0">
                <a:cs typeface="Calibri"/>
              </a:rPr>
              <a:t> </a:t>
            </a:r>
            <a:r>
              <a:rPr lang="nl-NL" b="1" dirty="0">
                <a:cs typeface="Calibri"/>
              </a:rPr>
              <a:t>14 januari 2025: voor leerlingen en ouders. 16:30-19:00</a:t>
            </a:r>
            <a:endParaRPr lang="nl-NL" dirty="0">
              <a:cs typeface="Calibri"/>
            </a:endParaRPr>
          </a:p>
          <a:p>
            <a:pPr marL="342900" indent="-342900">
              <a:buFont typeface="Arial" panose="020F0502020204030204" pitchFamily="34" charset="0"/>
              <a:buChar char="•"/>
            </a:pPr>
            <a:r>
              <a:rPr lang="nl-NL" dirty="0">
                <a:cs typeface="Calibri"/>
              </a:rPr>
              <a:t>Uiterlijk week 7 (vrijdag 14 februari): basisschool zet leerlingen op de oriëntatielijst. Leerlingen en ouders krijgen intakegesprek op De Apollo</a:t>
            </a:r>
          </a:p>
          <a:p>
            <a:pPr marL="342900" indent="-342900">
              <a:buFont typeface="Arial" panose="020F0502020204030204" pitchFamily="34" charset="0"/>
              <a:buChar char="•"/>
            </a:pPr>
            <a:r>
              <a:rPr lang="nl-NL" dirty="0">
                <a:cs typeface="Calibri"/>
              </a:rPr>
              <a:t>Uiterlijk  week 12 (dinsdag 18 maart): mededelen of een leerling </a:t>
            </a:r>
          </a:p>
        </p:txBody>
      </p:sp>
    </p:spTree>
    <p:extLst>
      <p:ext uri="{BB962C8B-B14F-4D97-AF65-F5344CB8AC3E}">
        <p14:creationId xmlns:p14="http://schemas.microsoft.com/office/powerpoint/2010/main" val="4090498340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3F32374C-44DB-4A1A-9EB8-66066B7CB0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349580"/>
            <a:ext cx="6912768" cy="1646447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l-NL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Aanmeldprocedure voor </a:t>
            </a:r>
            <a:br>
              <a:rPr lang="nl-NL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</a:br>
            <a:r>
              <a:rPr lang="nl-NL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schooljaar 2025-2026 - vervolg</a:t>
            </a:r>
            <a:br>
              <a:rPr lang="nl-NL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</a:br>
            <a:endParaRPr lang="nl-NL" sz="310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</p:txBody>
      </p:sp>
      <p:pic>
        <p:nvPicPr>
          <p:cNvPr id="26628" name="picture" descr="De Apollo 300ppi">
            <a:extLst>
              <a:ext uri="{FF2B5EF4-FFF2-40B4-BE49-F238E27FC236}">
                <a16:creationId xmlns:a16="http://schemas.microsoft.com/office/drawing/2014/main" id="{48F61903-0BA0-454F-8CF0-8270633DAE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1555" y="343476"/>
            <a:ext cx="1020240" cy="617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2C0E77B-BE66-4EA1-E5A7-71E339A3D9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F0502020204030204" pitchFamily="34" charset="0"/>
              <a:buChar char="•"/>
            </a:pPr>
            <a:r>
              <a:rPr lang="nl-NL" dirty="0">
                <a:cs typeface="Calibri"/>
              </a:rPr>
              <a:t>Uiterlijk week 7 (vrijdag 14 februari): basisschool zet leerlingen op de oriëntatielijst. Leerlingen en ouders krijgen intakegesprek op De Apollo</a:t>
            </a:r>
          </a:p>
          <a:p>
            <a:pPr marL="342900" indent="-342900">
              <a:buFont typeface="Arial" panose="020F0502020204030204" pitchFamily="34" charset="0"/>
              <a:buChar char="•"/>
            </a:pPr>
            <a:r>
              <a:rPr lang="nl-NL" dirty="0">
                <a:cs typeface="Calibri"/>
              </a:rPr>
              <a:t>Uiterlijk week 12 (dinsdag 18 maart): mededelen of een leerling plaatsbaar is</a:t>
            </a:r>
          </a:p>
          <a:p>
            <a:pPr marL="342900" indent="-342900">
              <a:buFont typeface="Arial" panose="020F0502020204030204" pitchFamily="34" charset="0"/>
              <a:buChar char="•"/>
            </a:pPr>
            <a:r>
              <a:rPr lang="nl-NL" dirty="0">
                <a:cs typeface="Calibri"/>
              </a:rPr>
              <a:t>Week 13/14: centrale aanmeldperiode</a:t>
            </a:r>
          </a:p>
          <a:p>
            <a:pPr marL="342900" indent="-342900">
              <a:buFont typeface="Arial" panose="020F0502020204030204" pitchFamily="34" charset="0"/>
              <a:buChar char="•"/>
            </a:pPr>
            <a:r>
              <a:rPr lang="nl-NL" dirty="0">
                <a:cs typeface="Calibri"/>
              </a:rPr>
              <a:t>1 april indien nodig interne loting </a:t>
            </a:r>
            <a:r>
              <a:rPr lang="nl-NL" dirty="0" err="1">
                <a:cs typeface="Calibri"/>
              </a:rPr>
              <a:t>KOVO’s</a:t>
            </a:r>
            <a:endParaRPr lang="nl-NL" dirty="0">
              <a:cs typeface="Calibri"/>
            </a:endParaRPr>
          </a:p>
          <a:p>
            <a:pPr marL="342900" indent="-342900">
              <a:buFont typeface="Arial" panose="020F0502020204030204" pitchFamily="34" charset="0"/>
              <a:buChar char="•"/>
            </a:pPr>
            <a:r>
              <a:rPr lang="nl-NL" dirty="0">
                <a:cs typeface="Calibri"/>
              </a:rPr>
              <a:t>Week 15 (donderdag 10 april 2025): bekendmaking plaatsing</a:t>
            </a:r>
          </a:p>
          <a:p>
            <a:pPr marL="90170" indent="-90170"/>
            <a:r>
              <a:rPr lang="nl-NL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/>
                <a:cs typeface="Calibri Light"/>
              </a:rPr>
              <a:t>Bij vragen: raadpleeg de IB-er!</a:t>
            </a:r>
            <a:endParaRPr lang="nl-NL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Arial" panose="020F0502020204030204" pitchFamily="34" charset="0"/>
              <a:buChar char="•"/>
            </a:pPr>
            <a:endParaRPr lang="nl-NL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37953142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3F32374C-44DB-4A1A-9EB8-66066B7CB0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404664"/>
            <a:ext cx="8574212" cy="1449387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l-NL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Tijdpad aanmelding: zie websites: </a:t>
            </a:r>
            <a:r>
              <a:rPr lang="nl-NL" dirty="0">
                <a:solidFill>
                  <a:srgbClr val="00B050"/>
                </a:solidFill>
                <a:cs typeface="Calibri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www.deapollo.nl</a:t>
            </a:r>
            <a:r>
              <a:rPr lang="nl-NL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 en www.elkadam.info</a:t>
            </a:r>
            <a:endParaRPr lang="nl-NL" dirty="0">
              <a:solidFill>
                <a:schemeClr val="tx1">
                  <a:lumMod val="75000"/>
                  <a:lumOff val="25000"/>
                </a:schemeClr>
              </a:solidFill>
              <a:cs typeface="Calibri Light"/>
            </a:endParaRPr>
          </a:p>
        </p:txBody>
      </p:sp>
      <p:sp>
        <p:nvSpPr>
          <p:cNvPr id="26626" name="Tijdelijke aanduiding voor inhoud 7">
            <a:extLst>
              <a:ext uri="{FF2B5EF4-FFF2-40B4-BE49-F238E27FC236}">
                <a16:creationId xmlns:a16="http://schemas.microsoft.com/office/drawing/2014/main" id="{80BE3D71-A2F5-4AAB-85D8-304056FD60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7875" y="2182812"/>
            <a:ext cx="7543800" cy="4022725"/>
          </a:xfrm>
        </p:spPr>
        <p:txBody>
          <a:bodyPr rtlCol="0">
            <a:normAutofit/>
          </a:bodyPr>
          <a:lstStyle/>
          <a:p>
            <a:pPr marL="450850" indent="-342900" eaLnBrk="1" fontAlgn="auto" hangingPunct="1">
              <a:buFont typeface="Arial" panose="020B0604020202020204" pitchFamily="34" charset="0"/>
              <a:buChar char="•"/>
              <a:defRPr/>
            </a:pPr>
            <a:r>
              <a:rPr lang="nl-NL" sz="2400" b="1" dirty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 pitchFamily="34" charset="-128"/>
                <a:cs typeface="Calibri" pitchFamily="34" charset="0"/>
              </a:rPr>
              <a:t>Intakegesprek tussenvoorziening De Apollo:</a:t>
            </a:r>
          </a:p>
          <a:p>
            <a:pPr marL="107950" indent="0" eaLnBrk="1" fontAlgn="auto" hangingPunct="1">
              <a:buNone/>
              <a:defRPr/>
            </a:pPr>
            <a:r>
              <a:rPr lang="nl-NL" sz="2400" dirty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/>
                <a:cs typeface="Calibri"/>
              </a:rPr>
              <a:t>Tussen 14 feb en 17 maart 2025 worden uw kind en u uitgenodigd voor een intakegesprek. Dit gebeurt nadat </a:t>
            </a:r>
            <a:r>
              <a:rPr lang="nl-NL" sz="2400" u="sng" dirty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/>
                <a:cs typeface="Calibri"/>
              </a:rPr>
              <a:t>alle</a:t>
            </a:r>
            <a:r>
              <a:rPr lang="nl-NL" sz="2400" dirty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/>
                <a:cs typeface="Calibri"/>
              </a:rPr>
              <a:t> informatie over uw kind is aangeleverd door basisschool en het dossier compleet is.</a:t>
            </a:r>
          </a:p>
          <a:p>
            <a:pPr marL="107950" indent="0" eaLnBrk="1" fontAlgn="auto" hangingPunct="1">
              <a:buNone/>
              <a:defRPr/>
            </a:pPr>
            <a:endParaRPr lang="nl-NL" sz="2400" dirty="0">
              <a:solidFill>
                <a:schemeClr val="tx1">
                  <a:lumMod val="75000"/>
                  <a:lumOff val="25000"/>
                </a:schemeClr>
              </a:solidFill>
              <a:ea typeface="ＭＳ Ｐゴシック"/>
              <a:cs typeface="Calibri"/>
            </a:endParaRPr>
          </a:p>
          <a:p>
            <a:pPr marL="450850" indent="-342900" eaLnBrk="1" fontAlgn="auto" hangingPunct="1">
              <a:buFont typeface="Arial" panose="020B0604020202020204" pitchFamily="34" charset="0"/>
              <a:buChar char="•"/>
              <a:defRPr/>
            </a:pPr>
            <a:r>
              <a:rPr lang="nl-NL" sz="2400" b="1" dirty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/>
                <a:cs typeface="Calibri"/>
              </a:rPr>
              <a:t>Officiële uitslag loting en matching</a:t>
            </a:r>
            <a:r>
              <a:rPr lang="nl-NL" sz="2400" dirty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/>
                <a:cs typeface="Calibri"/>
              </a:rPr>
              <a:t> </a:t>
            </a:r>
          </a:p>
          <a:p>
            <a:pPr marL="107950" indent="0" eaLnBrk="1" fontAlgn="auto" hangingPunct="1">
              <a:buNone/>
              <a:defRPr/>
            </a:pPr>
            <a:r>
              <a:rPr lang="nl-NL" sz="2400" dirty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/>
                <a:cs typeface="Calibri"/>
              </a:rPr>
              <a:t>Op donderdag 10 april 2025 om 15.30 uur.</a:t>
            </a:r>
          </a:p>
          <a:p>
            <a:pPr marL="107950" indent="0" eaLnBrk="1" fontAlgn="auto" hangingPunct="1">
              <a:buNone/>
              <a:defRPr/>
            </a:pPr>
            <a:endParaRPr lang="nl-NL" sz="2400" dirty="0">
              <a:solidFill>
                <a:schemeClr val="tx1">
                  <a:lumMod val="75000"/>
                  <a:lumOff val="25000"/>
                </a:schemeClr>
              </a:solidFill>
              <a:ea typeface="ＭＳ Ｐゴシック"/>
              <a:cs typeface="Calibri"/>
            </a:endParaRPr>
          </a:p>
        </p:txBody>
      </p:sp>
      <p:pic>
        <p:nvPicPr>
          <p:cNvPr id="26628" name="picture" descr="De Apollo 300ppi">
            <a:extLst>
              <a:ext uri="{FF2B5EF4-FFF2-40B4-BE49-F238E27FC236}">
                <a16:creationId xmlns:a16="http://schemas.microsoft.com/office/drawing/2014/main" id="{48F61903-0BA0-454F-8CF0-8270633DAE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1555" y="343476"/>
            <a:ext cx="1020240" cy="617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97712ADD-CCF1-447F-BE93-0DC2B828E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213" y="116632"/>
            <a:ext cx="7543800" cy="144938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l-NL" dirty="0">
                <a:solidFill>
                  <a:schemeClr val="tx1">
                    <a:lumMod val="75000"/>
                    <a:lumOff val="25000"/>
                  </a:schemeClr>
                </a:solidFill>
                <a:cs typeface="Calibri" pitchFamily="34" charset="0"/>
              </a:rPr>
              <a:t>Intakedossier</a:t>
            </a:r>
          </a:p>
        </p:txBody>
      </p:sp>
      <p:sp>
        <p:nvSpPr>
          <p:cNvPr id="29699" name="Tijdelijke aanduiding voor inhoud 1">
            <a:extLst>
              <a:ext uri="{FF2B5EF4-FFF2-40B4-BE49-F238E27FC236}">
                <a16:creationId xmlns:a16="http://schemas.microsoft.com/office/drawing/2014/main" id="{ACC34660-3B71-4B52-BA2F-9BAC1BCA740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68313" y="1700213"/>
            <a:ext cx="8229600" cy="4525962"/>
          </a:xfrm>
        </p:spPr>
        <p:txBody>
          <a:bodyPr/>
          <a:lstStyle/>
          <a:p>
            <a:pPr marL="90170" indent="-90170" eaLnBrk="1" hangingPunct="1">
              <a:buFont typeface="Arial" panose="020B0604020202020204" pitchFamily="34" charset="0"/>
              <a:buChar char="•"/>
            </a:pPr>
            <a:r>
              <a:rPr lang="nl-NL" altLang="nl-NL" sz="2200" dirty="0" err="1">
                <a:ea typeface="ＭＳ Ｐゴシック"/>
              </a:rPr>
              <a:t>Oki-doc</a:t>
            </a:r>
            <a:r>
              <a:rPr lang="nl-NL" altLang="nl-NL" sz="2200" dirty="0">
                <a:ea typeface="ＭＳ Ｐゴシック"/>
              </a:rPr>
              <a:t>  </a:t>
            </a:r>
            <a:endParaRPr lang="nl-NL" dirty="0"/>
          </a:p>
          <a:p>
            <a:pPr marL="90170" indent="-90170" eaLnBrk="1" hangingPunct="1">
              <a:buFont typeface="Arial" panose="020B0604020202020204" pitchFamily="34" charset="0"/>
              <a:buChar char="•"/>
            </a:pPr>
            <a:r>
              <a:rPr lang="nl-NL" altLang="nl-NL" sz="2200" dirty="0">
                <a:ea typeface="ＭＳ Ｐゴシック"/>
              </a:rPr>
              <a:t>Recente testgegevens (CITO </a:t>
            </a:r>
            <a:r>
              <a:rPr lang="nl-NL" altLang="nl-NL" sz="2200" dirty="0" err="1">
                <a:ea typeface="ＭＳ Ｐゴシック"/>
              </a:rPr>
              <a:t>lvs</a:t>
            </a:r>
            <a:r>
              <a:rPr lang="nl-NL" altLang="nl-NL" sz="2200" dirty="0">
                <a:ea typeface="ＭＳ Ｐゴシック"/>
              </a:rPr>
              <a:t> en/of drempelonderzoek)</a:t>
            </a:r>
            <a:endParaRPr lang="nl-NL" altLang="nl-NL" sz="2200" dirty="0">
              <a:ea typeface="ＭＳ Ｐゴシック"/>
              <a:cs typeface="Calibri"/>
            </a:endParaRPr>
          </a:p>
          <a:p>
            <a:pPr marL="90170" indent="-90170" eaLnBrk="1" hangingPunct="1">
              <a:buFont typeface="Arial" panose="020B0604020202020204" pitchFamily="34" charset="0"/>
              <a:buChar char="•"/>
            </a:pPr>
            <a:r>
              <a:rPr lang="nl-NL" altLang="nl-NL" sz="2200" dirty="0">
                <a:ea typeface="ＭＳ Ｐゴシック"/>
              </a:rPr>
              <a:t>IQ gegevens :</a:t>
            </a:r>
            <a:r>
              <a:rPr lang="nl-NL" altLang="nl-NL" sz="2200" dirty="0" err="1">
                <a:ea typeface="ＭＳ Ｐゴシック"/>
              </a:rPr>
              <a:t>wisc</a:t>
            </a:r>
            <a:r>
              <a:rPr lang="nl-NL" altLang="nl-NL" sz="2200" dirty="0">
                <a:ea typeface="ＭＳ Ｐゴシック"/>
              </a:rPr>
              <a:t> V of </a:t>
            </a:r>
            <a:r>
              <a:rPr lang="nl-NL" altLang="nl-NL" sz="2200" dirty="0" err="1">
                <a:ea typeface="ＭＳ Ｐゴシック"/>
              </a:rPr>
              <a:t>Adit</a:t>
            </a:r>
            <a:r>
              <a:rPr lang="nl-NL" altLang="nl-NL" sz="2200" dirty="0">
                <a:ea typeface="ＭＳ Ｐゴシック"/>
              </a:rPr>
              <a:t>, indien aanwezig </a:t>
            </a:r>
          </a:p>
          <a:p>
            <a:pPr marL="90170" indent="-90170" eaLnBrk="1" hangingPunct="1">
              <a:buFont typeface="Arial" panose="020B0604020202020204" pitchFamily="34" charset="0"/>
              <a:buChar char="•"/>
            </a:pPr>
            <a:r>
              <a:rPr lang="nl-NL" altLang="nl-NL" sz="2200" dirty="0">
                <a:ea typeface="ＭＳ Ｐゴシック"/>
              </a:rPr>
              <a:t>Rapportage sociaal-emotioneel functioneren</a:t>
            </a:r>
            <a:endParaRPr lang="nl-NL" altLang="nl-NL" sz="2200" dirty="0">
              <a:ea typeface="ＭＳ Ｐゴシック"/>
              <a:cs typeface="Calibri"/>
            </a:endParaRPr>
          </a:p>
          <a:p>
            <a:pPr marL="90170" indent="-90170" eaLnBrk="1" hangingPunct="1">
              <a:buFont typeface="Arial" panose="020B0604020202020204" pitchFamily="34" charset="0"/>
              <a:buChar char="•"/>
            </a:pPr>
            <a:r>
              <a:rPr lang="nl-NL" altLang="nl-NL" sz="2200" dirty="0">
                <a:ea typeface="ＭＳ Ｐゴシック"/>
              </a:rPr>
              <a:t>Handelingsplan of groeidocument, indien aanwezig</a:t>
            </a:r>
            <a:endParaRPr lang="nl-NL" altLang="nl-NL" sz="2200" dirty="0">
              <a:ea typeface="ＭＳ Ｐゴシック"/>
              <a:cs typeface="Calibri"/>
            </a:endParaRPr>
          </a:p>
          <a:p>
            <a:pPr marL="90170" indent="-90170" eaLnBrk="1" hangingPunct="1">
              <a:buFont typeface="Arial" panose="020B0604020202020204" pitchFamily="34" charset="0"/>
              <a:buChar char="•"/>
            </a:pPr>
            <a:r>
              <a:rPr lang="nl-NL" altLang="nl-NL" sz="2200" dirty="0">
                <a:ea typeface="ＭＳ Ｐゴシック"/>
              </a:rPr>
              <a:t>Behandelrapportage of rapportage hulpverlening</a:t>
            </a:r>
            <a:endParaRPr lang="nl-NL" altLang="nl-NL" sz="2200" dirty="0">
              <a:ea typeface="ＭＳ Ｐゴシック"/>
              <a:cs typeface="Calibri"/>
            </a:endParaRPr>
          </a:p>
          <a:p>
            <a:pPr marL="90170" indent="-90170" eaLnBrk="1" hangingPunct="1">
              <a:buFont typeface="Arial" panose="020B0604020202020204" pitchFamily="34" charset="0"/>
              <a:buChar char="•"/>
            </a:pPr>
            <a:r>
              <a:rPr lang="nl-NL" altLang="nl-NL" sz="2200" dirty="0">
                <a:ea typeface="ＭＳ Ｐゴシック"/>
              </a:rPr>
              <a:t>Overige relevante documenten (dyslexieverklaring </a:t>
            </a:r>
            <a:r>
              <a:rPr lang="nl-NL" altLang="nl-NL" sz="2200" dirty="0" err="1">
                <a:ea typeface="ＭＳ Ｐゴシック"/>
              </a:rPr>
              <a:t>etc</a:t>
            </a:r>
            <a:r>
              <a:rPr lang="nl-NL" altLang="nl-NL" sz="2200" dirty="0">
                <a:ea typeface="ＭＳ Ｐゴシック"/>
              </a:rPr>
              <a:t>)</a:t>
            </a:r>
            <a:endParaRPr lang="nl-NL" altLang="nl-NL" sz="2200" dirty="0">
              <a:ea typeface="ＭＳ Ｐゴシック"/>
              <a:cs typeface="Calibri"/>
            </a:endParaRPr>
          </a:p>
          <a:p>
            <a:pPr marL="90170" indent="-90170" eaLnBrk="1" hangingPunct="1">
              <a:buFont typeface="Arial" panose="020B0604020202020204" pitchFamily="34" charset="0"/>
              <a:buChar char="•"/>
            </a:pPr>
            <a:r>
              <a:rPr lang="nl-NL" altLang="nl-NL" sz="2200" dirty="0">
                <a:ea typeface="ＭＳ Ｐゴシック"/>
              </a:rPr>
              <a:t>Overleg met basisschool indien wenselijk</a:t>
            </a:r>
            <a:endParaRPr lang="nl-NL" altLang="nl-NL" sz="2200" dirty="0">
              <a:ea typeface="ＭＳ Ｐゴシック"/>
              <a:cs typeface="Calibri"/>
            </a:endParaRPr>
          </a:p>
          <a:p>
            <a:pPr eaLnBrk="1" hangingPunct="1"/>
            <a:endParaRPr lang="nl-NL" altLang="nl-NL" sz="2200" dirty="0">
              <a:ea typeface="ＭＳ Ｐゴシック" panose="020B0600070205080204" pitchFamily="34" charset="-128"/>
            </a:endParaRPr>
          </a:p>
        </p:txBody>
      </p:sp>
      <p:pic>
        <p:nvPicPr>
          <p:cNvPr id="4" name="picture" descr="De Apollo 300ppi">
            <a:extLst>
              <a:ext uri="{FF2B5EF4-FFF2-40B4-BE49-F238E27FC236}">
                <a16:creationId xmlns:a16="http://schemas.microsoft.com/office/drawing/2014/main" id="{6F5B6B27-4610-4AFD-B3E7-81069E4450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961838"/>
            <a:ext cx="1056284" cy="6398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48CE0F4B-96AA-47AD-B80C-F02DF6A95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l-NL" dirty="0">
                <a:solidFill>
                  <a:schemeClr val="tx1">
                    <a:lumMod val="75000"/>
                    <a:lumOff val="25000"/>
                  </a:schemeClr>
                </a:solidFill>
                <a:cs typeface="Calibri" pitchFamily="34" charset="0"/>
              </a:rPr>
              <a:t>Plaatsingsbesluit</a:t>
            </a:r>
          </a:p>
        </p:txBody>
      </p:sp>
      <p:sp>
        <p:nvSpPr>
          <p:cNvPr id="28673" name="Tijdelijke aanduiding voor inhoud 1">
            <a:extLst>
              <a:ext uri="{FF2B5EF4-FFF2-40B4-BE49-F238E27FC236}">
                <a16:creationId xmlns:a16="http://schemas.microsoft.com/office/drawing/2014/main" id="{F1A2E5A4-BD07-4518-893C-D5F85A3C17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288" y="1484313"/>
            <a:ext cx="8229600" cy="4525962"/>
          </a:xfrm>
        </p:spPr>
        <p:txBody>
          <a:bodyPr rtlCol="0">
            <a:normAutofit/>
          </a:bodyPr>
          <a:lstStyle/>
          <a:p>
            <a:pPr marL="107950" indent="0" eaLnBrk="1" fontAlgn="auto" hangingPunct="1">
              <a:buFont typeface="Wingdings 3" panose="05040102010807070707" pitchFamily="18" charset="2"/>
              <a:buNone/>
              <a:defRPr/>
            </a:pPr>
            <a:endParaRPr lang="nl-NL" dirty="0">
              <a:solidFill>
                <a:schemeClr val="tx1">
                  <a:lumMod val="75000"/>
                  <a:lumOff val="25000"/>
                </a:schemeClr>
              </a:solidFill>
              <a:ea typeface="ＭＳ Ｐゴシック" pitchFamily="34" charset="-128"/>
              <a:cs typeface="Calibri" pitchFamily="34" charset="0"/>
            </a:endParaRPr>
          </a:p>
          <a:p>
            <a:pPr marL="107950" indent="0" eaLnBrk="1" fontAlgn="auto" hangingPunct="1">
              <a:buFont typeface="Wingdings 3" panose="05040102010807070707" pitchFamily="18" charset="2"/>
              <a:buNone/>
              <a:defRPr/>
            </a:pPr>
            <a:r>
              <a:rPr lang="nl-NL" b="1" dirty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 pitchFamily="34" charset="-128"/>
                <a:cs typeface="Calibri" pitchFamily="34" charset="0"/>
              </a:rPr>
              <a:t>Besluit wordt genomen door plaatsing- en advies commissie op basis van:</a:t>
            </a:r>
          </a:p>
          <a:p>
            <a:pPr marL="565150" indent="-457200" eaLnBrk="1" fontAlgn="auto" hangingPunct="1">
              <a:buFont typeface="Arial" pitchFamily="34" charset="0"/>
              <a:buChar char="•"/>
              <a:defRPr/>
            </a:pPr>
            <a:r>
              <a:rPr lang="nl-NL" dirty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 pitchFamily="34" charset="-128"/>
                <a:cs typeface="Calibri" pitchFamily="34" charset="0"/>
              </a:rPr>
              <a:t>Dossieronderzoek</a:t>
            </a:r>
          </a:p>
          <a:p>
            <a:pPr marL="565150" indent="-457200" eaLnBrk="1" fontAlgn="auto" hangingPunct="1">
              <a:buFont typeface="Arial" pitchFamily="34" charset="0"/>
              <a:buChar char="•"/>
              <a:defRPr/>
            </a:pPr>
            <a:r>
              <a:rPr lang="nl-NL" dirty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 pitchFamily="34" charset="-128"/>
                <a:cs typeface="Calibri" pitchFamily="34" charset="0"/>
              </a:rPr>
              <a:t>Intakegesprek met leerling en ouders</a:t>
            </a:r>
          </a:p>
          <a:p>
            <a:pPr marL="565150" indent="-457200" eaLnBrk="1" fontAlgn="auto" hangingPunct="1">
              <a:buFont typeface="Arial" pitchFamily="34" charset="0"/>
              <a:buChar char="•"/>
              <a:defRPr/>
            </a:pPr>
            <a:r>
              <a:rPr lang="nl-NL" dirty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 pitchFamily="34" charset="-128"/>
                <a:cs typeface="Calibri" pitchFamily="34" charset="0"/>
              </a:rPr>
              <a:t>Informatie over sociaal-emotioneel functioneren</a:t>
            </a:r>
          </a:p>
          <a:p>
            <a:pPr marL="565150" indent="-457200" eaLnBrk="1" fontAlgn="auto" hangingPunct="1">
              <a:buFont typeface="Arial" pitchFamily="34" charset="0"/>
              <a:buChar char="•"/>
              <a:defRPr/>
            </a:pPr>
            <a:r>
              <a:rPr lang="nl-NL" dirty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 pitchFamily="34" charset="-128"/>
                <a:cs typeface="Calibri" pitchFamily="34" charset="0"/>
              </a:rPr>
              <a:t>Informatie over motivatie, werkhouding, gedrag</a:t>
            </a:r>
          </a:p>
          <a:p>
            <a:pPr marL="565150" indent="-457200" eaLnBrk="1" fontAlgn="auto" hangingPunct="1">
              <a:buFont typeface="Arial" pitchFamily="34" charset="0"/>
              <a:buChar char="•"/>
              <a:defRPr/>
            </a:pPr>
            <a:r>
              <a:rPr lang="nl-NL" dirty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 pitchFamily="34" charset="-128"/>
                <a:cs typeface="Calibri" pitchFamily="34" charset="0"/>
              </a:rPr>
              <a:t>Extra informatie van de basisschool kan worden opgevraagd</a:t>
            </a:r>
          </a:p>
        </p:txBody>
      </p:sp>
      <p:pic>
        <p:nvPicPr>
          <p:cNvPr id="31748" name="picture" descr="De Apollo 300ppi">
            <a:extLst>
              <a:ext uri="{FF2B5EF4-FFF2-40B4-BE49-F238E27FC236}">
                <a16:creationId xmlns:a16="http://schemas.microsoft.com/office/drawing/2014/main" id="{A34FD1CC-99AF-43E6-827B-4E49081793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724000"/>
            <a:ext cx="1255234" cy="76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3052590F-6D25-41A7-8902-038CE9466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l-NL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Vragen</a:t>
            </a:r>
            <a:endParaRPr lang="nl-NL"/>
          </a:p>
        </p:txBody>
      </p:sp>
      <p:sp>
        <p:nvSpPr>
          <p:cNvPr id="24578" name="Tijdelijke aanduiding voor inhoud 1">
            <a:extLst>
              <a:ext uri="{FF2B5EF4-FFF2-40B4-BE49-F238E27FC236}">
                <a16:creationId xmlns:a16="http://schemas.microsoft.com/office/drawing/2014/main" id="{F0E75D42-A64E-4D2D-9EAE-DE89BB8C61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107950" indent="0" algn="ctr" eaLnBrk="1" fontAlgn="auto" hangingPunct="1">
              <a:buFont typeface="Wingdings 3" panose="05040102010807070707" pitchFamily="18" charset="2"/>
              <a:buNone/>
              <a:defRPr/>
            </a:pPr>
            <a:r>
              <a:rPr lang="nl-NL" altLang="nl-NL" sz="3000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 panose="020B0600070205080204" pitchFamily="34" charset="-128"/>
              </a:rPr>
              <a:t>?</a:t>
            </a:r>
            <a:endParaRPr lang="nl-NL">
              <a:cs typeface="Calibri" panose="020F0502020204030204"/>
            </a:endParaRPr>
          </a:p>
        </p:txBody>
      </p:sp>
      <p:pic>
        <p:nvPicPr>
          <p:cNvPr id="34820" name="picture" descr="De Apollo 300ppi">
            <a:extLst>
              <a:ext uri="{FF2B5EF4-FFF2-40B4-BE49-F238E27FC236}">
                <a16:creationId xmlns:a16="http://schemas.microsoft.com/office/drawing/2014/main" id="{327978A4-AF43-4D12-861C-8780622B4D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652462"/>
            <a:ext cx="1072109" cy="832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B53E7E-C626-4888-8903-9EFC3BF993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616" y="718709"/>
            <a:ext cx="7513744" cy="5390956"/>
          </a:xfrm>
        </p:spPr>
        <p:txBody>
          <a:bodyPr>
            <a:normAutofit fontScale="90000"/>
          </a:bodyPr>
          <a:lstStyle/>
          <a:p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r>
              <a:rPr lang="nl-NL" dirty="0"/>
              <a:t>Heel veel succes en plezier de komende maanden! </a:t>
            </a: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endParaRPr lang="nl-NL" dirty="0"/>
          </a:p>
        </p:txBody>
      </p:sp>
      <p:pic>
        <p:nvPicPr>
          <p:cNvPr id="4" name="picture" descr="De Apollo 300ppi">
            <a:extLst>
              <a:ext uri="{FF2B5EF4-FFF2-40B4-BE49-F238E27FC236}">
                <a16:creationId xmlns:a16="http://schemas.microsoft.com/office/drawing/2014/main" id="{B8F066C7-54CE-4B2E-BB9B-E7EC22AA1C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4015" y="620688"/>
            <a:ext cx="1296144" cy="827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" descr="De Apollo 300ppi">
            <a:extLst>
              <a:ext uri="{FF2B5EF4-FFF2-40B4-BE49-F238E27FC236}">
                <a16:creationId xmlns:a16="http://schemas.microsoft.com/office/drawing/2014/main" id="{FF8FE03D-8331-4779-8BE3-E489AE7E05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4005064"/>
            <a:ext cx="1664335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34433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6C9BF3E6-7AF7-4177-B7FF-AC282D207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nl-NL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Welkom</a:t>
            </a:r>
          </a:p>
        </p:txBody>
      </p:sp>
      <p:sp>
        <p:nvSpPr>
          <p:cNvPr id="12291" name="Tijdelijke aanduiding voor inhoud 1">
            <a:extLst>
              <a:ext uri="{FF2B5EF4-FFF2-40B4-BE49-F238E27FC236}">
                <a16:creationId xmlns:a16="http://schemas.microsoft.com/office/drawing/2014/main" id="{58585591-EAFB-4BD1-A8A2-7F7F0EDB7D5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endParaRPr lang="nl-NL" altLang="nl-NL" dirty="0">
              <a:ea typeface="ＭＳ Ｐゴシック"/>
            </a:endParaRPr>
          </a:p>
          <a:p>
            <a:pPr marL="0" indent="0" eaLnBrk="1" hangingPunct="1">
              <a:buNone/>
            </a:pPr>
            <a:endParaRPr lang="nl-NL" altLang="nl-NL" dirty="0">
              <a:ea typeface="ＭＳ Ｐゴシック"/>
            </a:endParaRPr>
          </a:p>
          <a:p>
            <a:pPr marL="0" indent="0" algn="ctr" eaLnBrk="1" hangingPunct="1">
              <a:buNone/>
            </a:pPr>
            <a:r>
              <a:rPr lang="nl-NL" altLang="nl-NL" sz="2400" dirty="0">
                <a:ea typeface="ＭＳ Ｐゴシック"/>
              </a:rPr>
              <a:t>Jan-Willem </a:t>
            </a:r>
            <a:r>
              <a:rPr lang="nl-NL" altLang="nl-NL" sz="2400" dirty="0" err="1">
                <a:ea typeface="ＭＳ Ｐゴシック"/>
              </a:rPr>
              <a:t>Dienske</a:t>
            </a:r>
            <a:r>
              <a:rPr lang="nl-NL" altLang="nl-NL" sz="2400" dirty="0">
                <a:ea typeface="ＭＳ Ｐゴシック"/>
              </a:rPr>
              <a:t>, directeur  </a:t>
            </a:r>
            <a:endParaRPr lang="nl-NL" altLang="nl-NL" sz="2400" dirty="0">
              <a:ea typeface="ＭＳ Ｐゴシック"/>
              <a:cs typeface="Calibri"/>
            </a:endParaRPr>
          </a:p>
          <a:p>
            <a:pPr marL="0" indent="0" algn="ctr" eaLnBrk="1" hangingPunct="1">
              <a:buNone/>
            </a:pPr>
            <a:r>
              <a:rPr lang="nl-NL" altLang="nl-NL" sz="2400" dirty="0">
                <a:ea typeface="ＭＳ Ｐゴシック"/>
                <a:cs typeface="Calibri"/>
              </a:rPr>
              <a:t>Charlotte Gabel, ondersteuningscoördinator</a:t>
            </a:r>
          </a:p>
          <a:p>
            <a:pPr marL="0" indent="0" algn="ctr" eaLnBrk="1" hangingPunct="1">
              <a:buNone/>
            </a:pPr>
            <a:r>
              <a:rPr lang="nl-NL" altLang="nl-NL" sz="2400" dirty="0">
                <a:ea typeface="ＭＳ Ｐゴシック"/>
                <a:cs typeface="Calibri"/>
              </a:rPr>
              <a:t>Koen Daamen, teamleider onderbouw</a:t>
            </a:r>
          </a:p>
        </p:txBody>
      </p:sp>
      <p:pic>
        <p:nvPicPr>
          <p:cNvPr id="12292" name="picture" descr="De Apollo 300ppi">
            <a:extLst>
              <a:ext uri="{FF2B5EF4-FFF2-40B4-BE49-F238E27FC236}">
                <a16:creationId xmlns:a16="http://schemas.microsoft.com/office/drawing/2014/main" id="{FE1F6822-467E-4C17-8EBE-F6919102FC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908720"/>
            <a:ext cx="1188812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C58EE5A7-DEC8-4C13-83CB-87425C89C5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3193" y="691571"/>
            <a:ext cx="7543800" cy="167150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l-NL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Kleinschalig extra ondersteunend regulier voortgezet onderwijs KOVO</a:t>
            </a:r>
          </a:p>
        </p:txBody>
      </p:sp>
      <p:sp>
        <p:nvSpPr>
          <p:cNvPr id="14338" name="Tijdelijke aanduiding voor inhoud 1">
            <a:extLst>
              <a:ext uri="{FF2B5EF4-FFF2-40B4-BE49-F238E27FC236}">
                <a16:creationId xmlns:a16="http://schemas.microsoft.com/office/drawing/2014/main" id="{CD6EEE23-CDF3-404F-B6EF-E697868905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175" y="2132856"/>
            <a:ext cx="7543800" cy="4022725"/>
          </a:xfrm>
        </p:spPr>
        <p:txBody>
          <a:bodyPr rtlCol="0">
            <a:normAutofit/>
          </a:bodyPr>
          <a:lstStyle/>
          <a:p>
            <a:pPr marL="107950" indent="0" eaLnBrk="1" fontAlgn="auto" hangingPunct="1">
              <a:buFont typeface="Wingdings 3" panose="05040102010807070707" pitchFamily="18" charset="2"/>
              <a:buNone/>
              <a:defRPr/>
            </a:pPr>
            <a:endParaRPr lang="nl-NL" altLang="nl-NL" sz="1800" dirty="0">
              <a:solidFill>
                <a:schemeClr val="tx1">
                  <a:lumMod val="75000"/>
                  <a:lumOff val="25000"/>
                </a:schemeClr>
              </a:solidFill>
              <a:ea typeface="ＭＳ Ｐゴシック" panose="020B0600070205080204" pitchFamily="34" charset="-128"/>
            </a:endParaRPr>
          </a:p>
          <a:p>
            <a:pPr marL="107950" indent="0" eaLnBrk="1" fontAlgn="auto" hangingPunct="1">
              <a:buNone/>
              <a:defRPr/>
            </a:pPr>
            <a:r>
              <a:rPr lang="nl-NL" altLang="nl-NL" sz="1800" dirty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/>
              </a:rPr>
              <a:t>Wij zijn een reguliere vmbo-t en </a:t>
            </a:r>
            <a:r>
              <a:rPr lang="nl-NL" altLang="nl-NL" sz="1800" dirty="0" err="1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/>
              </a:rPr>
              <a:t>havoschool</a:t>
            </a:r>
            <a:r>
              <a:rPr lang="nl-NL" altLang="nl-NL" sz="1800" dirty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/>
              </a:rPr>
              <a:t> voor leerlingen met een extra ondersteuningsbehoefte als gevolg van:</a:t>
            </a:r>
            <a:endParaRPr lang="nl-NL" altLang="nl-NL" sz="1800" dirty="0">
              <a:solidFill>
                <a:schemeClr val="tx1">
                  <a:lumMod val="75000"/>
                  <a:lumOff val="25000"/>
                </a:schemeClr>
              </a:solidFill>
              <a:ea typeface="ＭＳ Ｐゴシック"/>
              <a:cs typeface="Calibri"/>
            </a:endParaRPr>
          </a:p>
          <a:p>
            <a:pPr marL="107950" indent="0" eaLnBrk="1" fontAlgn="auto" hangingPunct="1">
              <a:buFont typeface="Wingdings 3" panose="05040102010807070707" pitchFamily="18" charset="2"/>
              <a:buNone/>
              <a:defRPr/>
            </a:pPr>
            <a:r>
              <a:rPr lang="nl-NL" altLang="nl-NL" sz="1800" dirty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/>
              </a:rPr>
              <a:t>1) Diagnose van een kinderpsychiater( bijv. ad(h)d, </a:t>
            </a:r>
            <a:r>
              <a:rPr lang="nl-NL" altLang="nl-NL" sz="1800" dirty="0" err="1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/>
              </a:rPr>
              <a:t>ass</a:t>
            </a:r>
            <a:r>
              <a:rPr lang="nl-NL" altLang="nl-NL" sz="1800" dirty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/>
              </a:rPr>
              <a:t>, angst);</a:t>
            </a:r>
            <a:endParaRPr lang="nl-NL" altLang="nl-NL" sz="1800" dirty="0">
              <a:solidFill>
                <a:schemeClr val="tx1">
                  <a:lumMod val="75000"/>
                  <a:lumOff val="25000"/>
                </a:schemeClr>
              </a:solidFill>
              <a:ea typeface="ＭＳ Ｐゴシック"/>
              <a:cs typeface="Calibri"/>
            </a:endParaRPr>
          </a:p>
          <a:p>
            <a:pPr marL="107950" indent="0" eaLnBrk="1" fontAlgn="auto" hangingPunct="1">
              <a:buFont typeface="Wingdings 3" panose="05040102010807070707" pitchFamily="18" charset="2"/>
              <a:buNone/>
              <a:defRPr/>
            </a:pPr>
            <a:r>
              <a:rPr lang="nl-NL" altLang="nl-NL" sz="1800" dirty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/>
              </a:rPr>
              <a:t>2) Leerachterstanden;</a:t>
            </a:r>
            <a:endParaRPr lang="nl-NL" altLang="nl-NL" sz="1800" dirty="0">
              <a:solidFill>
                <a:schemeClr val="tx1">
                  <a:lumMod val="75000"/>
                  <a:lumOff val="25000"/>
                </a:schemeClr>
              </a:solidFill>
              <a:ea typeface="ＭＳ Ｐゴシック"/>
              <a:cs typeface="Calibri"/>
            </a:endParaRPr>
          </a:p>
          <a:p>
            <a:pPr marL="107950" indent="0" eaLnBrk="1" fontAlgn="auto" hangingPunct="1">
              <a:buFont typeface="Wingdings 3" panose="05040102010807070707" pitchFamily="18" charset="2"/>
              <a:buNone/>
              <a:defRPr/>
            </a:pPr>
            <a:r>
              <a:rPr lang="nl-NL" altLang="nl-NL" sz="1800" dirty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 panose="020B0600070205080204" pitchFamily="34" charset="-128"/>
              </a:rPr>
              <a:t>3) Bijzondere omstandigheden waardoor plaatsing op regulier onderwijs onwenselijk is (bijv. faalangst, thuissituatie etc.).</a:t>
            </a:r>
          </a:p>
          <a:p>
            <a:pPr marL="107950" indent="0" eaLnBrk="1" fontAlgn="auto" hangingPunct="1">
              <a:buNone/>
              <a:defRPr/>
            </a:pPr>
            <a:r>
              <a:rPr lang="nl-NL" altLang="nl-NL" sz="1800" dirty="0">
                <a:ea typeface="ＭＳ Ｐゴシック"/>
              </a:rPr>
              <a:t>De mate en intensiteit van de ondersteuningsbehoefte bepaalt of we de leerling kunnen plaatsen.</a:t>
            </a:r>
            <a:br>
              <a:rPr lang="nl-NL" altLang="nl-NL" sz="1800" dirty="0">
                <a:ea typeface="ＭＳ Ｐゴシック" panose="020B0600070205080204" pitchFamily="34" charset="-128"/>
              </a:rPr>
            </a:br>
            <a:br>
              <a:rPr lang="nl-NL" altLang="nl-NL" sz="1800" dirty="0">
                <a:ea typeface="ＭＳ Ｐゴシック" panose="020B0600070205080204" pitchFamily="34" charset="-128"/>
              </a:rPr>
            </a:br>
            <a:endParaRPr lang="nl-NL" altLang="nl-NL" sz="1800" dirty="0">
              <a:solidFill>
                <a:schemeClr val="tx1">
                  <a:lumMod val="75000"/>
                  <a:lumOff val="25000"/>
                </a:schemeClr>
              </a:solidFill>
              <a:ea typeface="ＭＳ Ｐゴシック" panose="020B0600070205080204" pitchFamily="34" charset="-128"/>
              <a:cs typeface="Calibri" panose="020F0502020204030204"/>
            </a:endParaRPr>
          </a:p>
        </p:txBody>
      </p:sp>
      <p:pic>
        <p:nvPicPr>
          <p:cNvPr id="17412" name="picture" descr="De Apollo 300ppi">
            <a:extLst>
              <a:ext uri="{FF2B5EF4-FFF2-40B4-BE49-F238E27FC236}">
                <a16:creationId xmlns:a16="http://schemas.microsoft.com/office/drawing/2014/main" id="{52FC4E77-6FF2-4DBA-A33E-B702A0E086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8696" y="891711"/>
            <a:ext cx="1187829" cy="7194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717878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377B1882-E509-4CCD-9A34-66C1670C7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l-N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 Apollo : Missie</a:t>
            </a:r>
          </a:p>
        </p:txBody>
      </p:sp>
      <p:sp>
        <p:nvSpPr>
          <p:cNvPr id="13315" name="Tijdelijke aanduiding voor inhoud 1">
            <a:extLst>
              <a:ext uri="{FF2B5EF4-FFF2-40B4-BE49-F238E27FC236}">
                <a16:creationId xmlns:a16="http://schemas.microsoft.com/office/drawing/2014/main" id="{EF9C42C8-1875-40B1-B003-B8BCCA2A4E5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68313" y="1995488"/>
            <a:ext cx="4967287" cy="3810000"/>
          </a:xfrm>
        </p:spPr>
        <p:txBody>
          <a:bodyPr/>
          <a:lstStyle/>
          <a:p>
            <a:pPr marL="107950" indent="0" eaLnBrk="1" hangingPunct="1">
              <a:buFont typeface="Wingdings 3" panose="05040102010807070707" pitchFamily="18" charset="2"/>
              <a:buNone/>
            </a:pPr>
            <a:r>
              <a:rPr lang="nl-NL" altLang="nl-NL" sz="2300" dirty="0">
                <a:ea typeface="ＭＳ Ｐゴシック" panose="020B0600070205080204" pitchFamily="34" charset="-128"/>
              </a:rPr>
              <a:t>De Apollo biedt leerlingen die een extra ondersteuningsbehoefte hebben, de mogelijkheid zich te ontwikkelen tot zelfbewuste, zelfstandige, verantwoordelijke en mondige mensen. </a:t>
            </a:r>
          </a:p>
          <a:p>
            <a:pPr marL="107950" indent="0" eaLnBrk="1" hangingPunct="1">
              <a:buFont typeface="Wingdings 3" panose="05040102010807070707" pitchFamily="18" charset="2"/>
              <a:buNone/>
            </a:pPr>
            <a:r>
              <a:rPr lang="nl-NL" altLang="nl-NL" sz="2300" dirty="0">
                <a:ea typeface="ＭＳ Ｐゴシック" panose="020B0600070205080204" pitchFamily="34" charset="-128"/>
              </a:rPr>
              <a:t>Ons onderwijs heeft tot doel dat de leerlingen kunnen doorstromen naar passend vervolgonderwijs en toegerust zijn om optimaal te functioneren in de maatschappij</a:t>
            </a:r>
            <a:endParaRPr lang="nl-NL" altLang="nl-NL" dirty="0">
              <a:ea typeface="ＭＳ Ｐゴシック" panose="020B0600070205080204" pitchFamily="34" charset="-128"/>
            </a:endParaRPr>
          </a:p>
        </p:txBody>
      </p:sp>
      <p:pic>
        <p:nvPicPr>
          <p:cNvPr id="13316" name="Picture 4" descr="S:\OU6\GDIR-Fotos\2012-2013\2012-11-23 Schoolfeest\IMG_3793.JPG">
            <a:extLst>
              <a:ext uri="{FF2B5EF4-FFF2-40B4-BE49-F238E27FC236}">
                <a16:creationId xmlns:a16="http://schemas.microsoft.com/office/drawing/2014/main" id="{16B1975E-6A0F-477D-9711-C2DFC55024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20000">
            <a:off x="5703249" y="2909481"/>
            <a:ext cx="2979165" cy="19902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picture" descr="De Apollo 300ppi">
            <a:extLst>
              <a:ext uri="{FF2B5EF4-FFF2-40B4-BE49-F238E27FC236}">
                <a16:creationId xmlns:a16="http://schemas.microsoft.com/office/drawing/2014/main" id="{EFBFFDBF-0680-4D4F-8732-25D5CE5A46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6450" y="973138"/>
            <a:ext cx="1087958" cy="65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ED1A400B-233D-4AFA-938C-9D5E4CDE8C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l-N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 Apollo: Visie</a:t>
            </a:r>
          </a:p>
        </p:txBody>
      </p:sp>
      <p:sp>
        <p:nvSpPr>
          <p:cNvPr id="14339" name="Tijdelijke aanduiding voor inhoud 1">
            <a:extLst>
              <a:ext uri="{FF2B5EF4-FFF2-40B4-BE49-F238E27FC236}">
                <a16:creationId xmlns:a16="http://schemas.microsoft.com/office/drawing/2014/main" id="{AD6F6769-6741-47EC-A6EC-C06E68AA018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22325" y="1989138"/>
            <a:ext cx="7875588" cy="4021137"/>
          </a:xfrm>
        </p:spPr>
        <p:txBody>
          <a:bodyPr/>
          <a:lstStyle/>
          <a:p>
            <a:pPr marL="90170" indent="-90170" eaLnBrk="1" hangingPunct="1"/>
            <a:r>
              <a:rPr lang="nl-NL" altLang="nl-NL" dirty="0">
                <a:ea typeface="ＭＳ Ｐゴシック"/>
              </a:rPr>
              <a:t>Kernwaarden: Veiligheid, Betrokkenheid, Groei en Plezier</a:t>
            </a:r>
            <a:endParaRPr lang="en-US" altLang="nl-NL" b="1" dirty="0">
              <a:ea typeface="ＭＳ Ｐゴシック" panose="020B0600070205080204" pitchFamily="34" charset="-128"/>
              <a:cs typeface="Calibri" panose="020F0502020204030204"/>
            </a:endParaRPr>
          </a:p>
          <a:p>
            <a:pPr marL="90170" indent="-90170" eaLnBrk="1" hangingPunct="1"/>
            <a:r>
              <a:rPr lang="nl-NL" altLang="nl-NL" dirty="0">
                <a:ea typeface="ＭＳ Ｐゴシック" panose="020B0600070205080204" pitchFamily="34" charset="-128"/>
              </a:rPr>
              <a:t>Leren in kleine klassen</a:t>
            </a:r>
            <a:endParaRPr lang="en-US" altLang="nl-NL" b="1" dirty="0">
              <a:ea typeface="ＭＳ Ｐゴシック" panose="020B0600070205080204" pitchFamily="34" charset="-128"/>
              <a:cs typeface="Calibri" panose="020F0502020204030204"/>
            </a:endParaRPr>
          </a:p>
          <a:p>
            <a:pPr marL="90170" indent="-90170" eaLnBrk="1" hangingPunct="1"/>
            <a:r>
              <a:rPr lang="nl-NL" altLang="nl-NL" dirty="0">
                <a:ea typeface="ＭＳ Ｐゴシック" panose="020B0600070205080204" pitchFamily="34" charset="-128"/>
              </a:rPr>
              <a:t>Eenduidige aanpak</a:t>
            </a:r>
            <a:endParaRPr lang="en-US" altLang="nl-NL" b="1" dirty="0">
              <a:ea typeface="ＭＳ Ｐゴシック" panose="020B0600070205080204" pitchFamily="34" charset="-128"/>
              <a:cs typeface="Calibri" panose="020F0502020204030204"/>
            </a:endParaRPr>
          </a:p>
          <a:p>
            <a:pPr marL="90170" indent="-90170" eaLnBrk="1" hangingPunct="1"/>
            <a:r>
              <a:rPr lang="nl-NL" altLang="nl-NL" dirty="0">
                <a:ea typeface="ＭＳ Ｐゴシック" panose="020B0600070205080204" pitchFamily="34" charset="-128"/>
              </a:rPr>
              <a:t>Positieve en voorspelbare benadering</a:t>
            </a:r>
            <a:endParaRPr lang="en-US" altLang="nl-NL" b="1" dirty="0">
              <a:ea typeface="ＭＳ Ｐゴシック" panose="020B0600070205080204" pitchFamily="34" charset="-128"/>
              <a:cs typeface="Calibri" panose="020F0502020204030204"/>
            </a:endParaRPr>
          </a:p>
          <a:p>
            <a:pPr marL="90170" indent="-90170" eaLnBrk="1" hangingPunct="1"/>
            <a:r>
              <a:rPr lang="nl-NL" altLang="nl-NL" dirty="0">
                <a:ea typeface="ＭＳ Ｐゴシック" panose="020B0600070205080204" pitchFamily="34" charset="-128"/>
              </a:rPr>
              <a:t>Maatwerk op didactisch- en pedagogisch gebied</a:t>
            </a:r>
            <a:endParaRPr lang="en-US" altLang="nl-NL" b="1" dirty="0">
              <a:ea typeface="ＭＳ Ｐゴシック" panose="020B0600070205080204" pitchFamily="34" charset="-128"/>
              <a:cs typeface="Calibri" panose="020F0502020204030204"/>
            </a:endParaRPr>
          </a:p>
          <a:p>
            <a:pPr marL="90170" indent="-90170" eaLnBrk="1" hangingPunct="1"/>
            <a:r>
              <a:rPr lang="nl-NL" altLang="nl-NL" dirty="0">
                <a:ea typeface="ＭＳ Ｐゴシック" panose="020B0600070205080204" pitchFamily="34" charset="-128"/>
              </a:rPr>
              <a:t>Ontwikkeling van sociale vaardigheden</a:t>
            </a:r>
            <a:endParaRPr lang="en-US" altLang="nl-NL" b="1" dirty="0">
              <a:ea typeface="ＭＳ Ｐゴシック" panose="020B0600070205080204" pitchFamily="34" charset="-128"/>
              <a:cs typeface="Calibri" panose="020F0502020204030204"/>
            </a:endParaRPr>
          </a:p>
          <a:p>
            <a:pPr marL="90170" indent="-90170" eaLnBrk="1" hangingPunct="1"/>
            <a:r>
              <a:rPr lang="nl-NL" altLang="nl-NL" dirty="0">
                <a:ea typeface="ＭＳ Ｐゴシック" panose="020B0600070205080204" pitchFamily="34" charset="-128"/>
              </a:rPr>
              <a:t>Ondersteuning in</a:t>
            </a:r>
            <a:r>
              <a:rPr lang="nl-NL" altLang="nl-NL" b="1" dirty="0">
                <a:ea typeface="ＭＳ Ｐゴシック" panose="020B0600070205080204" pitchFamily="34" charset="-128"/>
              </a:rPr>
              <a:t> </a:t>
            </a:r>
            <a:r>
              <a:rPr lang="nl-NL" altLang="nl-NL" dirty="0">
                <a:ea typeface="ＭＳ Ｐゴシック" panose="020B0600070205080204" pitchFamily="34" charset="-128"/>
              </a:rPr>
              <a:t>de klas</a:t>
            </a:r>
            <a:endParaRPr lang="nl-NL" altLang="nl-NL" dirty="0">
              <a:ea typeface="ＭＳ Ｐゴシック" panose="020B0600070205080204" pitchFamily="34" charset="-128"/>
              <a:cs typeface="Calibri" panose="020F0502020204030204"/>
            </a:endParaRPr>
          </a:p>
          <a:p>
            <a:pPr marL="90170" indent="-90170" eaLnBrk="1" hangingPunct="1"/>
            <a:r>
              <a:rPr lang="nl-NL" altLang="nl-NL" dirty="0">
                <a:ea typeface="ＭＳ Ｐゴシック"/>
              </a:rPr>
              <a:t>Ouderparticipatie is belangrijk  </a:t>
            </a:r>
            <a:endParaRPr lang="nl-NL" altLang="nl-NL" dirty="0">
              <a:ea typeface="ＭＳ Ｐゴシック"/>
              <a:cs typeface="Calibri" panose="020F0502020204030204"/>
            </a:endParaRPr>
          </a:p>
          <a:p>
            <a:pPr marL="90170" indent="-90170"/>
            <a:r>
              <a:rPr lang="nl-NL" altLang="nl-NL" dirty="0">
                <a:ea typeface="ＭＳ Ｐゴシック"/>
                <a:cs typeface="Calibri" panose="020F0502020204030204"/>
                <a:hlinkClick r:id="rId2"/>
              </a:rPr>
              <a:t>Meer weten? www.deapollo.nl</a:t>
            </a:r>
            <a:r>
              <a:rPr lang="nl-NL" altLang="nl-NL" dirty="0">
                <a:ea typeface="ＭＳ Ｐゴシック"/>
                <a:cs typeface="Calibri" panose="020F0502020204030204"/>
              </a:rPr>
              <a:t> </a:t>
            </a:r>
            <a:endParaRPr lang="nl-NL" altLang="nl-NL">
              <a:ea typeface="ＭＳ Ｐゴシック" panose="020B0600070205080204" pitchFamily="34" charset="-128"/>
              <a:cs typeface="Calibri" panose="020F0502020204030204"/>
            </a:endParaRPr>
          </a:p>
          <a:p>
            <a:pPr marL="90170" indent="-90170"/>
            <a:endParaRPr lang="nl-NL" altLang="nl-NL" dirty="0">
              <a:ea typeface="ＭＳ Ｐゴシック" panose="020B0600070205080204" pitchFamily="34" charset="-128"/>
              <a:cs typeface="Calibri" panose="020F0502020204030204"/>
            </a:endParaRPr>
          </a:p>
          <a:p>
            <a:pPr marL="90170" indent="-90170" eaLnBrk="1" hangingPunct="1">
              <a:buFont typeface="Arial" panose="020B0604020202020204" pitchFamily="34" charset="0"/>
              <a:buChar char="•"/>
            </a:pPr>
            <a:endParaRPr lang="nl-NL" altLang="nl-NL" dirty="0">
              <a:ea typeface="ＭＳ Ｐゴシック" panose="020B0600070205080204" pitchFamily="34" charset="-128"/>
              <a:cs typeface="Calibri" panose="020F0502020204030204"/>
            </a:endParaRPr>
          </a:p>
        </p:txBody>
      </p:sp>
      <p:pic>
        <p:nvPicPr>
          <p:cNvPr id="14340" name="picture" descr="De Apollo 300ppi">
            <a:extLst>
              <a:ext uri="{FF2B5EF4-FFF2-40B4-BE49-F238E27FC236}">
                <a16:creationId xmlns:a16="http://schemas.microsoft.com/office/drawing/2014/main" id="{F49D1303-7690-4865-AAAC-8D880AAC4D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1011238"/>
            <a:ext cx="1161716" cy="617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17584D-7349-47AE-AACC-C66B4A89B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325" y="287338"/>
            <a:ext cx="7543800" cy="144938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l-NL" dirty="0">
                <a:solidFill>
                  <a:schemeClr val="tx1">
                    <a:lumMod val="75000"/>
                    <a:lumOff val="25000"/>
                  </a:schemeClr>
                </a:solidFill>
                <a:cs typeface="Calibri" pitchFamily="34" charset="0"/>
              </a:rPr>
              <a:t>Ons onderwijs</a:t>
            </a:r>
          </a:p>
        </p:txBody>
      </p:sp>
      <p:sp>
        <p:nvSpPr>
          <p:cNvPr id="17411" name="Tijdelijke aanduiding voor tekst 2">
            <a:extLst>
              <a:ext uri="{FF2B5EF4-FFF2-40B4-BE49-F238E27FC236}">
                <a16:creationId xmlns:a16="http://schemas.microsoft.com/office/drawing/2014/main" id="{44FD608E-CE2D-44CF-A3B5-A2094A8B64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57237" y="1748631"/>
            <a:ext cx="3963988" cy="454025"/>
          </a:xfrm>
          <a:ln>
            <a:headEnd/>
            <a:tailEnd/>
          </a:ln>
        </p:spPr>
        <p:txBody>
          <a:bodyPr rtlCol="0"/>
          <a:lstStyle/>
          <a:p>
            <a:pPr eaLnBrk="1" fontAlgn="auto" hangingPunct="1">
              <a:defRPr/>
            </a:pPr>
            <a:r>
              <a:rPr lang="nl-NL" altLang="nl-NL" dirty="0">
                <a:ea typeface="ＭＳ Ｐゴシック" panose="020B0600070205080204" pitchFamily="34" charset="-128"/>
              </a:rPr>
              <a:t>Kenmerken </a:t>
            </a:r>
            <a:r>
              <a:rPr lang="nl-NL" altLang="nl-NL" u="sng" dirty="0">
                <a:ea typeface="ＭＳ Ｐゴシック" panose="020B0600070205080204" pitchFamily="34" charset="-128"/>
              </a:rPr>
              <a:t>VMBO-T</a:t>
            </a:r>
          </a:p>
        </p:txBody>
      </p:sp>
      <p:sp>
        <p:nvSpPr>
          <p:cNvPr id="16388" name="Tijdelijke aanduiding voor inhoud 4">
            <a:extLst>
              <a:ext uri="{FF2B5EF4-FFF2-40B4-BE49-F238E27FC236}">
                <a16:creationId xmlns:a16="http://schemas.microsoft.com/office/drawing/2014/main" id="{00BCF6A9-F15C-45D4-91A6-FD4B89A15499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851802" y="2214563"/>
            <a:ext cx="4040188" cy="3941762"/>
          </a:xfrm>
        </p:spPr>
        <p:txBody>
          <a:bodyPr/>
          <a:lstStyle/>
          <a:p>
            <a:pPr marL="90170" indent="-90170" eaLnBrk="1"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altLang="nl-NL" dirty="0">
                <a:ea typeface="ＭＳ Ｐゴシック"/>
              </a:rPr>
              <a:t> 2-jarige onderbouw</a:t>
            </a:r>
            <a:endParaRPr lang="nl-NL" dirty="0">
              <a:ea typeface="ＭＳ Ｐゴシック"/>
            </a:endParaRPr>
          </a:p>
          <a:p>
            <a:pPr marL="90170" indent="-90170" eaLnBrk="1"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altLang="nl-NL" dirty="0">
                <a:ea typeface="ＭＳ Ｐゴシック"/>
              </a:rPr>
              <a:t> 2-jarige bovenbouw</a:t>
            </a:r>
            <a:endParaRPr lang="nl-NL" altLang="nl-NL" dirty="0">
              <a:ea typeface="ＭＳ Ｐゴシック"/>
              <a:cs typeface="Calibri"/>
            </a:endParaRPr>
          </a:p>
          <a:p>
            <a:pPr marL="90170" indent="-9017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altLang="nl-NL" dirty="0">
                <a:ea typeface="ＭＳ Ｐゴシック"/>
              </a:rPr>
              <a:t> Maximaal 16 leerlingen in klas 1</a:t>
            </a:r>
            <a:endParaRPr lang="nl-NL" altLang="nl-NL" dirty="0">
              <a:ea typeface="ＭＳ Ｐゴシック"/>
              <a:cs typeface="Calibri"/>
            </a:endParaRPr>
          </a:p>
          <a:p>
            <a:pPr marL="90170" indent="-90170" eaLnBrk="1"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altLang="nl-NL" dirty="0">
                <a:ea typeface="ＭＳ Ｐゴシック"/>
              </a:rPr>
              <a:t> Maximaal 18 leerlingen in klas 2,3,4</a:t>
            </a:r>
            <a:endParaRPr lang="nl-NL" altLang="nl-NL" dirty="0">
              <a:ea typeface="ＭＳ Ｐゴシック"/>
              <a:cs typeface="Calibri" panose="020F0502020204030204"/>
            </a:endParaRPr>
          </a:p>
        </p:txBody>
      </p:sp>
      <p:sp>
        <p:nvSpPr>
          <p:cNvPr id="17412" name="Tijdelijke aanduiding voor tekst 3">
            <a:extLst>
              <a:ext uri="{FF2B5EF4-FFF2-40B4-BE49-F238E27FC236}">
                <a16:creationId xmlns:a16="http://schemas.microsoft.com/office/drawing/2014/main" id="{B9DAF0BC-A454-4280-8B34-02D6FD0921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04048" y="1728637"/>
            <a:ext cx="3963988" cy="454025"/>
          </a:xfrm>
          <a:ln>
            <a:headEnd/>
            <a:tailEnd/>
          </a:ln>
        </p:spPr>
        <p:txBody>
          <a:bodyPr rtlCol="0"/>
          <a:lstStyle/>
          <a:p>
            <a:pPr eaLnBrk="1" fontAlgn="auto" hangingPunct="1">
              <a:defRPr/>
            </a:pPr>
            <a:r>
              <a:rPr lang="nl-NL" altLang="nl-NL" dirty="0">
                <a:ea typeface="ＭＳ Ｐゴシック" panose="020B0600070205080204" pitchFamily="34" charset="-128"/>
              </a:rPr>
              <a:t>Kenmerken </a:t>
            </a:r>
            <a:r>
              <a:rPr lang="nl-NL" altLang="nl-NL" u="sng" dirty="0">
                <a:ea typeface="ＭＳ Ｐゴシック" panose="020B0600070205080204" pitchFamily="34" charset="-128"/>
              </a:rPr>
              <a:t>HAVO</a:t>
            </a:r>
          </a:p>
        </p:txBody>
      </p:sp>
      <p:sp>
        <p:nvSpPr>
          <p:cNvPr id="16390" name="Tijdelijke aanduiding voor inhoud 5">
            <a:extLst>
              <a:ext uri="{FF2B5EF4-FFF2-40B4-BE49-F238E27FC236}">
                <a16:creationId xmlns:a16="http://schemas.microsoft.com/office/drawing/2014/main" id="{9487FCE4-4809-4BA8-B154-04106CED9B00}"/>
              </a:ext>
            </a:extLst>
          </p:cNvPr>
          <p:cNvSpPr>
            <a:spLocks noGrp="1" noChangeArrowheads="1"/>
          </p:cNvSpPr>
          <p:nvPr>
            <p:ph sz="quarter" idx="4"/>
          </p:nvPr>
        </p:nvSpPr>
        <p:spPr>
          <a:xfrm>
            <a:off x="5072662" y="2182662"/>
            <a:ext cx="4041775" cy="3941762"/>
          </a:xfrm>
        </p:spPr>
        <p:txBody>
          <a:bodyPr/>
          <a:lstStyle/>
          <a:p>
            <a:pPr marL="90170" indent="-90170" eaLnBrk="1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l-NL" altLang="nl-NL" dirty="0">
                <a:ea typeface="ＭＳ Ｐゴシック"/>
                <a:cs typeface="Calibri"/>
              </a:rPr>
              <a:t> 3-jarige onderbouw</a:t>
            </a:r>
          </a:p>
          <a:p>
            <a:pPr marL="90170" indent="-90170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l-NL" altLang="nl-NL" dirty="0">
                <a:ea typeface="ＭＳ Ｐゴシック"/>
                <a:cs typeface="Calibri"/>
              </a:rPr>
              <a:t> 2-jarige bovenbouw</a:t>
            </a:r>
            <a:endParaRPr lang="nl-NL" altLang="nl-NL" dirty="0">
              <a:ea typeface="ＭＳ Ｐゴシック"/>
            </a:endParaRPr>
          </a:p>
          <a:p>
            <a:pPr marL="90170" indent="-90170" eaLnBrk="1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l-NL" altLang="nl-NL" dirty="0">
                <a:ea typeface="ＭＳ Ｐゴシック"/>
              </a:rPr>
              <a:t> Maximaal 16  leerlingen in klas 1</a:t>
            </a:r>
            <a:endParaRPr lang="nl-NL" altLang="nl-NL" dirty="0">
              <a:ea typeface="ＭＳ Ｐゴシック"/>
              <a:cs typeface="Calibri"/>
            </a:endParaRPr>
          </a:p>
          <a:p>
            <a:pPr marL="90170" indent="-90170" eaLnBrk="1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l-NL" altLang="nl-NL" dirty="0">
                <a:ea typeface="ＭＳ Ｐゴシック"/>
              </a:rPr>
              <a:t> Maximaal 18 leerlingen in klas 2,3,4,5</a:t>
            </a:r>
            <a:endParaRPr lang="nl-NL" altLang="nl-NL" dirty="0">
              <a:ea typeface="ＭＳ Ｐゴシック"/>
              <a:cs typeface="Calibri"/>
            </a:endParaRPr>
          </a:p>
        </p:txBody>
      </p:sp>
      <p:sp>
        <p:nvSpPr>
          <p:cNvPr id="16391" name="Tekstvak 2">
            <a:extLst>
              <a:ext uri="{FF2B5EF4-FFF2-40B4-BE49-F238E27FC236}">
                <a16:creationId xmlns:a16="http://schemas.microsoft.com/office/drawing/2014/main" id="{7278982D-4359-4A9E-97D0-492B6532A5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18" y="4936332"/>
            <a:ext cx="82089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nl-NL" altLang="nl-NL" dirty="0">
                <a:ea typeface="ＭＳ Ｐゴシック" panose="020B0600070205080204" pitchFamily="34" charset="-128"/>
              </a:rPr>
              <a:t>                                        Plaatsing op basis van dossieranalyse</a:t>
            </a:r>
          </a:p>
        </p:txBody>
      </p:sp>
      <p:pic>
        <p:nvPicPr>
          <p:cNvPr id="16392" name="picture" descr="De Apollo 300ppi">
            <a:extLst>
              <a:ext uri="{FF2B5EF4-FFF2-40B4-BE49-F238E27FC236}">
                <a16:creationId xmlns:a16="http://schemas.microsoft.com/office/drawing/2014/main" id="{BDB6A8D5-0E87-4A43-8980-6580B11397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782637"/>
            <a:ext cx="1269812" cy="7691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DB0BE9E3-9FFC-4CA7-98C6-056588558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l-NL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Toelatingscriteria</a:t>
            </a:r>
          </a:p>
        </p:txBody>
      </p:sp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CF89C6C4-8747-455E-A9F4-06A0CBB5518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9750" y="2060575"/>
            <a:ext cx="8085138" cy="39497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v"/>
            </a:pPr>
            <a:r>
              <a:rPr lang="nl-NL" altLang="nl-NL" sz="1800" dirty="0">
                <a:ea typeface="ＭＳ Ｐゴシック" panose="020B0600070205080204" pitchFamily="34" charset="-128"/>
              </a:rPr>
              <a:t> Criterium 1:</a:t>
            </a:r>
          </a:p>
          <a:p>
            <a:pPr eaLnBrk="1" hangingPunct="1"/>
            <a:r>
              <a:rPr lang="nl-NL" altLang="nl-NL" sz="1800" dirty="0">
                <a:ea typeface="ＭＳ Ｐゴシック" panose="020B0600070205080204" pitchFamily="34" charset="-128"/>
              </a:rPr>
              <a:t>Leerling  dient de capaciteiten te hebben voor </a:t>
            </a:r>
          </a:p>
          <a:p>
            <a:pPr lvl="1" eaLnBrk="1" hangingPunct="1"/>
            <a:r>
              <a:rPr lang="nl-NL" altLang="nl-NL" b="1" dirty="0">
                <a:ea typeface="ＭＳ Ｐゴシック" panose="020B0600070205080204" pitchFamily="34" charset="-128"/>
              </a:rPr>
              <a:t>VMBO-t</a:t>
            </a:r>
          </a:p>
          <a:p>
            <a:pPr lvl="1" eaLnBrk="1" hangingPunct="1"/>
            <a:r>
              <a:rPr lang="nl-NL" altLang="nl-NL" b="1" dirty="0">
                <a:ea typeface="ＭＳ Ｐゴシック" panose="020B0600070205080204" pitchFamily="34" charset="-128"/>
              </a:rPr>
              <a:t>HAVO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nl-NL" altLang="nl-NL" sz="1800" dirty="0">
                <a:ea typeface="ＭＳ Ｐゴシック" panose="020B0600070205080204" pitchFamily="34" charset="-128"/>
              </a:rPr>
              <a:t> Criterium 2:</a:t>
            </a:r>
          </a:p>
          <a:p>
            <a:pPr eaLnBrk="1" hangingPunct="1"/>
            <a:r>
              <a:rPr lang="nl-NL" altLang="nl-NL" sz="1800" dirty="0">
                <a:ea typeface="ＭＳ Ｐゴシック" panose="020B0600070205080204" pitchFamily="34" charset="-128"/>
              </a:rPr>
              <a:t>Leerling heeft een extra ondersteuningsbehoefte op het gebied van de sociale - emotionele of didactische ontwikkeling </a:t>
            </a:r>
            <a:r>
              <a:rPr lang="nl-NL" altLang="nl-NL" sz="1800" u="sng" dirty="0">
                <a:ea typeface="ＭＳ Ｐゴシック" panose="020B0600070205080204" pitchFamily="34" charset="-128"/>
              </a:rPr>
              <a:t>waaraan wij kunnen voldoen</a:t>
            </a:r>
            <a:r>
              <a:rPr lang="nl-NL" altLang="nl-NL" sz="1800" dirty="0">
                <a:ea typeface="ＭＳ Ｐゴシック" panose="020B0600070205080204" pitchFamily="34" charset="-128"/>
              </a:rPr>
              <a:t>.</a:t>
            </a:r>
          </a:p>
          <a:p>
            <a:pPr eaLnBrk="1" hangingPunct="1"/>
            <a:endParaRPr lang="nl-NL" altLang="nl-NL" sz="1800" dirty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nl-NL" altLang="nl-NL" sz="1800" dirty="0">
                <a:ea typeface="ＭＳ Ｐゴシック" panose="020B0600070205080204" pitchFamily="34" charset="-128"/>
              </a:rPr>
              <a:t>Focus op internaliserende problematiek</a:t>
            </a:r>
          </a:p>
        </p:txBody>
      </p:sp>
      <p:pic>
        <p:nvPicPr>
          <p:cNvPr id="18436" name="picture" descr="De Apollo 300ppi">
            <a:extLst>
              <a:ext uri="{FF2B5EF4-FFF2-40B4-BE49-F238E27FC236}">
                <a16:creationId xmlns:a16="http://schemas.microsoft.com/office/drawing/2014/main" id="{1EDAC568-BFF4-4DF4-BFD3-747FF6FEAF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731838"/>
            <a:ext cx="1243071" cy="752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CC624BC2-A2F9-428D-9D15-2C9A12772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l-N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Ons ondersteuningsteam</a:t>
            </a:r>
          </a:p>
        </p:txBody>
      </p:sp>
      <p:sp>
        <p:nvSpPr>
          <p:cNvPr id="19459" name="Tijdelijke aanduiding voor inhoud 1">
            <a:extLst>
              <a:ext uri="{FF2B5EF4-FFF2-40B4-BE49-F238E27FC236}">
                <a16:creationId xmlns:a16="http://schemas.microsoft.com/office/drawing/2014/main" id="{5FF74D8C-2129-421E-BCF2-3BF6C21488C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90170" indent="-90170" eaLnBrk="1" hangingPunct="1">
              <a:buFont typeface="Arial" panose="020B0604020202020204" pitchFamily="34" charset="0"/>
              <a:buChar char="•"/>
            </a:pPr>
            <a:endParaRPr lang="nl-NL" altLang="nl-NL" dirty="0">
              <a:ea typeface="ＭＳ Ｐゴシック"/>
              <a:cs typeface="Calibri"/>
            </a:endParaRPr>
          </a:p>
          <a:p>
            <a:pPr marL="90170" indent="-90170">
              <a:buFont typeface="Arial" panose="020B0604020202020204" pitchFamily="34" charset="0"/>
              <a:buChar char="•"/>
            </a:pPr>
            <a:r>
              <a:rPr lang="nl-NL" altLang="nl-NL" dirty="0">
                <a:ea typeface="ＭＳ Ｐゴシック"/>
              </a:rPr>
              <a:t>Mentoren  (leren leven - leren kiezen - leren leren)</a:t>
            </a:r>
            <a:endParaRPr lang="nl-NL" dirty="0">
              <a:ea typeface="ＭＳ Ｐゴシック"/>
              <a:cs typeface="Calibri"/>
            </a:endParaRPr>
          </a:p>
          <a:p>
            <a:pPr marL="90170" indent="-90170" eaLnBrk="1" hangingPunct="1">
              <a:buFont typeface="Arial" panose="020B0604020202020204" pitchFamily="34" charset="0"/>
              <a:buChar char="•"/>
            </a:pPr>
            <a:r>
              <a:rPr lang="nl-NL" altLang="nl-NL" dirty="0">
                <a:ea typeface="ＭＳ Ｐゴシック"/>
              </a:rPr>
              <a:t> Begeleiders passend onderwijs</a:t>
            </a:r>
          </a:p>
          <a:p>
            <a:pPr marL="90170" indent="-90170" eaLnBrk="1" hangingPunct="1">
              <a:buFont typeface="Arial" panose="020B0604020202020204" pitchFamily="34" charset="0"/>
              <a:buChar char="•"/>
            </a:pPr>
            <a:r>
              <a:rPr lang="nl-NL" altLang="nl-NL" dirty="0">
                <a:ea typeface="ＭＳ Ｐゴシック"/>
                <a:cs typeface="Calibri"/>
              </a:rPr>
              <a:t> Pedagogische ondersteuners</a:t>
            </a:r>
          </a:p>
          <a:p>
            <a:pPr marL="90170" indent="-90170" eaLnBrk="1" hangingPunct="1">
              <a:buFont typeface="Arial" panose="020B0604020202020204" pitchFamily="34" charset="0"/>
              <a:buChar char="•"/>
            </a:pPr>
            <a:r>
              <a:rPr lang="nl-NL" altLang="nl-NL" dirty="0">
                <a:ea typeface="ＭＳ Ｐゴシック"/>
              </a:rPr>
              <a:t> Leerjaarcoördinatoren</a:t>
            </a:r>
            <a:endParaRPr lang="nl-NL" altLang="nl-NL" dirty="0">
              <a:ea typeface="ＭＳ Ｐゴシック"/>
              <a:cs typeface="Calibri"/>
            </a:endParaRPr>
          </a:p>
          <a:p>
            <a:pPr marL="90170" indent="-90170" eaLnBrk="1" hangingPunct="1">
              <a:buFont typeface="Arial" panose="020B0604020202020204" pitchFamily="34" charset="0"/>
              <a:buChar char="•"/>
            </a:pPr>
            <a:r>
              <a:rPr lang="nl-NL" altLang="nl-NL" dirty="0">
                <a:ea typeface="ＭＳ Ｐゴシック"/>
              </a:rPr>
              <a:t> Ondersteuningscoördinator/orthopedagoog</a:t>
            </a:r>
            <a:endParaRPr lang="nl-NL" altLang="nl-NL" dirty="0">
              <a:ea typeface="ＭＳ Ｐゴシック"/>
              <a:cs typeface="Calibri"/>
            </a:endParaRPr>
          </a:p>
          <a:p>
            <a:pPr marL="90170" indent="-90170" eaLnBrk="1" hangingPunct="1">
              <a:buFont typeface="Arial" panose="020B0604020202020204" pitchFamily="34" charset="0"/>
              <a:buChar char="•"/>
            </a:pPr>
            <a:r>
              <a:rPr lang="nl-NL" altLang="nl-NL" dirty="0">
                <a:ea typeface="ＭＳ Ｐゴシック"/>
              </a:rPr>
              <a:t> Jeugdarts, jeugdverpleegkundige en ouder-</a:t>
            </a:r>
            <a:r>
              <a:rPr lang="nl-NL" altLang="nl-NL" dirty="0" err="1">
                <a:ea typeface="ＭＳ Ｐゴシック"/>
              </a:rPr>
              <a:t>kindadviseur</a:t>
            </a:r>
            <a:r>
              <a:rPr lang="nl-NL" altLang="nl-NL" dirty="0">
                <a:ea typeface="ＭＳ Ｐゴシック"/>
              </a:rPr>
              <a:t> (OKT)</a:t>
            </a:r>
            <a:endParaRPr lang="nl-NL" altLang="nl-NL" dirty="0">
              <a:ea typeface="ＭＳ Ｐゴシック" panose="020B0600070205080204" pitchFamily="34" charset="-128"/>
              <a:cs typeface="Calibri"/>
            </a:endParaRPr>
          </a:p>
          <a:p>
            <a:pPr marL="90170" indent="-90170" eaLnBrk="1" hangingPunct="1">
              <a:buFont typeface="Arial" panose="020B0604020202020204" pitchFamily="34" charset="0"/>
              <a:buChar char="•"/>
            </a:pPr>
            <a:r>
              <a:rPr lang="nl-NL" altLang="nl-NL" dirty="0">
                <a:ea typeface="ＭＳ Ｐゴシック"/>
              </a:rPr>
              <a:t> Specialistische Jeugdhulpverlening: </a:t>
            </a:r>
            <a:r>
              <a:rPr lang="nl-NL" altLang="nl-NL" dirty="0" err="1">
                <a:ea typeface="ＭＳ Ｐゴシック"/>
              </a:rPr>
              <a:t>Fibbe</a:t>
            </a:r>
            <a:endParaRPr lang="nl-NL" altLang="nl-NL" dirty="0">
              <a:ea typeface="ＭＳ Ｐゴシック"/>
              <a:cs typeface="Calibri"/>
            </a:endParaRPr>
          </a:p>
          <a:p>
            <a:pPr marL="90170" indent="-90170" eaLnBrk="1" hangingPunct="1">
              <a:buFont typeface="Arial" panose="020B0604020202020204" pitchFamily="34" charset="0"/>
              <a:buChar char="•"/>
            </a:pPr>
            <a:endParaRPr lang="nl-NL" altLang="nl-NL" dirty="0">
              <a:ea typeface="ＭＳ Ｐゴシック"/>
              <a:cs typeface="Calibri"/>
            </a:endParaRPr>
          </a:p>
          <a:p>
            <a:pPr marL="0" indent="0">
              <a:buNone/>
            </a:pPr>
            <a:endParaRPr lang="nl-NL" altLang="nl-NL" dirty="0">
              <a:ea typeface="ＭＳ Ｐゴシック"/>
              <a:cs typeface="Calibri"/>
            </a:endParaRPr>
          </a:p>
        </p:txBody>
      </p:sp>
      <p:pic>
        <p:nvPicPr>
          <p:cNvPr id="19460" name="picture" descr="De Apollo 300ppi">
            <a:extLst>
              <a:ext uri="{FF2B5EF4-FFF2-40B4-BE49-F238E27FC236}">
                <a16:creationId xmlns:a16="http://schemas.microsoft.com/office/drawing/2014/main" id="{08D1A7BB-8628-41F8-87BE-153334CE01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188" y="842962"/>
            <a:ext cx="1178491" cy="713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FB8926F3-2B66-4451-A62E-05CDA61B9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872498"/>
            <a:ext cx="8229600" cy="633412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l-NL" dirty="0">
                <a:solidFill>
                  <a:schemeClr val="tx1">
                    <a:lumMod val="75000"/>
                    <a:lumOff val="25000"/>
                  </a:schemeClr>
                </a:solidFill>
                <a:cs typeface="Calibri" pitchFamily="34" charset="0"/>
              </a:rPr>
              <a:t>Onze ondersteuning</a:t>
            </a:r>
          </a:p>
        </p:txBody>
      </p:sp>
      <p:sp>
        <p:nvSpPr>
          <p:cNvPr id="16386" name="Tijdelijke aanduiding voor inhoud 1">
            <a:extLst>
              <a:ext uri="{FF2B5EF4-FFF2-40B4-BE49-F238E27FC236}">
                <a16:creationId xmlns:a16="http://schemas.microsoft.com/office/drawing/2014/main" id="{2D5E228D-461A-45FB-896D-7B3C134861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188" y="1773238"/>
            <a:ext cx="8075612" cy="4392612"/>
          </a:xfrm>
        </p:spPr>
        <p:txBody>
          <a:bodyPr rtlCol="0">
            <a:normAutofit/>
          </a:bodyPr>
          <a:lstStyle/>
          <a:p>
            <a:pPr marL="109220" indent="0" eaLnBrk="1" fontAlgn="auto" hangingPunct="1">
              <a:buFont typeface="Wingdings 3" panose="05040102010807070707" pitchFamily="18" charset="2"/>
              <a:buNone/>
              <a:defRPr/>
            </a:pPr>
            <a:r>
              <a:rPr lang="nl-NL" altLang="nl-NL" b="1" dirty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 pitchFamily="34" charset="-128"/>
              </a:rPr>
              <a:t>Didactische</a:t>
            </a:r>
            <a:r>
              <a:rPr lang="nl-NL" altLang="nl-NL" dirty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 pitchFamily="34" charset="-128"/>
              </a:rPr>
              <a:t> </a:t>
            </a:r>
            <a:r>
              <a:rPr lang="nl-NL" altLang="nl-NL" b="1" dirty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 pitchFamily="34" charset="-128"/>
              </a:rPr>
              <a:t>ontwikkeling</a:t>
            </a:r>
            <a:r>
              <a:rPr lang="nl-NL" altLang="nl-NL" dirty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 pitchFamily="34" charset="-128"/>
              </a:rPr>
              <a:t>:</a:t>
            </a:r>
            <a:endParaRPr lang="nl-NL"/>
          </a:p>
          <a:p>
            <a:pPr marL="382270" lvl="1" indent="-182245" eaLnBrk="1" fontAlgn="auto" hangingPunct="1">
              <a:buFont typeface="Arial" panose="020B0604020202020204" pitchFamily="34" charset="0"/>
              <a:buChar char="•"/>
              <a:defRPr/>
            </a:pPr>
            <a:r>
              <a:rPr lang="nl-NL" altLang="nl-NL" sz="1700" dirty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/>
              </a:rPr>
              <a:t> Didactische instructie op maat</a:t>
            </a:r>
            <a:endParaRPr lang="nl-NL" altLang="nl-NL" sz="1700" dirty="0">
              <a:solidFill>
                <a:schemeClr val="tx1">
                  <a:lumMod val="75000"/>
                  <a:lumOff val="25000"/>
                </a:schemeClr>
              </a:solidFill>
              <a:ea typeface="ＭＳ Ｐゴシック"/>
              <a:cs typeface="Calibri" panose="020F0502020204030204"/>
            </a:endParaRPr>
          </a:p>
          <a:p>
            <a:pPr marL="383540" lvl="1" indent="-182880" eaLnBrk="1" fontAlgn="auto" hangingPunct="1">
              <a:buFont typeface="Arial" charset="0"/>
              <a:buChar char="•"/>
              <a:defRPr/>
            </a:pPr>
            <a:r>
              <a:rPr lang="nl-NL" sz="1700" dirty="0">
                <a:ea typeface="+mn-lt"/>
                <a:cs typeface="+mn-lt"/>
              </a:rPr>
              <a:t> </a:t>
            </a:r>
            <a:r>
              <a:rPr lang="nl-NL" altLang="nl-NL" sz="1700" dirty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/>
              </a:rPr>
              <a:t>AMN en ondersteuningslessen</a:t>
            </a:r>
            <a:endParaRPr lang="nl-NL" altLang="nl-NL" sz="1700" dirty="0">
              <a:solidFill>
                <a:schemeClr val="tx1">
                  <a:lumMod val="75000"/>
                  <a:lumOff val="25000"/>
                </a:schemeClr>
              </a:solidFill>
              <a:ea typeface="ＭＳ Ｐゴシック"/>
              <a:cs typeface="Calibri"/>
            </a:endParaRPr>
          </a:p>
          <a:p>
            <a:pPr marL="383540" lvl="1" indent="-182880">
              <a:buFont typeface="Arial" charset="0"/>
              <a:buChar char="•"/>
              <a:defRPr/>
            </a:pPr>
            <a:endParaRPr lang="nl-NL" altLang="nl-NL" b="1" dirty="0">
              <a:solidFill>
                <a:schemeClr val="tx1">
                  <a:lumMod val="75000"/>
                  <a:lumOff val="25000"/>
                </a:schemeClr>
              </a:solidFill>
              <a:ea typeface="ＭＳ Ｐゴシック"/>
            </a:endParaRPr>
          </a:p>
          <a:p>
            <a:pPr marL="383540" lvl="1" indent="-182880">
              <a:buFont typeface="Arial" charset="0"/>
              <a:buChar char="•"/>
              <a:defRPr/>
            </a:pPr>
            <a:r>
              <a:rPr lang="nl-NL" altLang="nl-NL" b="1" dirty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/>
              </a:rPr>
              <a:t>Ontwikkeling</a:t>
            </a:r>
            <a:r>
              <a:rPr lang="nl-NL" altLang="nl-NL" dirty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/>
              </a:rPr>
              <a:t> </a:t>
            </a:r>
            <a:r>
              <a:rPr lang="nl-NL" altLang="nl-NL" b="1" dirty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/>
              </a:rPr>
              <a:t>van</a:t>
            </a:r>
            <a:r>
              <a:rPr lang="nl-NL" altLang="nl-NL" dirty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/>
              </a:rPr>
              <a:t> </a:t>
            </a:r>
            <a:r>
              <a:rPr lang="nl-NL" altLang="nl-NL" b="1" dirty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/>
              </a:rPr>
              <a:t>schoolse</a:t>
            </a:r>
            <a:r>
              <a:rPr lang="nl-NL" altLang="nl-NL" dirty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/>
              </a:rPr>
              <a:t> </a:t>
            </a:r>
            <a:r>
              <a:rPr lang="nl-NL" altLang="nl-NL" b="1" dirty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/>
              </a:rPr>
              <a:t>vaardigheden</a:t>
            </a:r>
            <a:r>
              <a:rPr lang="nl-NL" altLang="nl-NL" dirty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/>
              </a:rPr>
              <a:t>:</a:t>
            </a:r>
            <a:endParaRPr lang="nl-NL" altLang="nl-NL">
              <a:solidFill>
                <a:schemeClr val="tx1">
                  <a:lumMod val="75000"/>
                  <a:lumOff val="25000"/>
                </a:schemeClr>
              </a:solidFill>
              <a:ea typeface="ＭＳ Ｐゴシック"/>
              <a:cs typeface="Calibri"/>
            </a:endParaRPr>
          </a:p>
          <a:p>
            <a:pPr marL="383540" lvl="1" indent="-182880" eaLnBrk="1" fontAlgn="auto" hangingPunct="1">
              <a:buFont typeface="Arial" charset="0"/>
              <a:buChar char="•"/>
              <a:defRPr/>
            </a:pPr>
            <a:r>
              <a:rPr lang="nl-NL" altLang="nl-NL" sz="1700" dirty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 pitchFamily="34" charset="-128"/>
              </a:rPr>
              <a:t> </a:t>
            </a:r>
            <a:r>
              <a:rPr lang="nl-NL" altLang="nl-NL" sz="1700" dirty="0" err="1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 pitchFamily="34" charset="-128"/>
              </a:rPr>
              <a:t>Mentorles</a:t>
            </a:r>
            <a:endParaRPr lang="nl-NL" altLang="nl-NL" sz="1700" dirty="0">
              <a:solidFill>
                <a:schemeClr val="tx1">
                  <a:lumMod val="75000"/>
                  <a:lumOff val="25000"/>
                </a:schemeClr>
              </a:solidFill>
              <a:ea typeface="ＭＳ Ｐゴシック" pitchFamily="34" charset="-128"/>
              <a:cs typeface="Calibri" panose="020F0502020204030204"/>
            </a:endParaRPr>
          </a:p>
          <a:p>
            <a:pPr marL="383540" lvl="1" indent="-182880" eaLnBrk="1" fontAlgn="auto" hangingPunct="1">
              <a:buFont typeface="Arial" charset="0"/>
              <a:buChar char="•"/>
              <a:defRPr/>
            </a:pPr>
            <a:r>
              <a:rPr lang="nl-NL" sz="1700" dirty="0">
                <a:ea typeface="+mn-lt"/>
                <a:cs typeface="+mn-lt"/>
              </a:rPr>
              <a:t> </a:t>
            </a:r>
            <a:r>
              <a:rPr lang="nl-NL" altLang="nl-NL" sz="1700" dirty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/>
                <a:cs typeface="Calibri"/>
              </a:rPr>
              <a:t>Training vanuit de Begeleiders Passend Onderwijs</a:t>
            </a:r>
            <a:endParaRPr lang="nl-NL" altLang="nl-NL" sz="1700" dirty="0">
              <a:solidFill>
                <a:schemeClr val="tx1">
                  <a:lumMod val="75000"/>
                  <a:lumOff val="25000"/>
                </a:schemeClr>
              </a:solidFill>
              <a:ea typeface="ＭＳ Ｐゴシック" pitchFamily="34" charset="-128"/>
              <a:cs typeface="Calibri"/>
            </a:endParaRPr>
          </a:p>
          <a:p>
            <a:pPr marL="109220" indent="0" eaLnBrk="1" fontAlgn="auto" hangingPunct="1">
              <a:buFont typeface="Wingdings 3" panose="05040102010807070707" pitchFamily="18" charset="2"/>
              <a:buNone/>
              <a:defRPr/>
            </a:pPr>
            <a:r>
              <a:rPr lang="nl-NL" altLang="nl-NL" b="1" dirty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/>
              </a:rPr>
              <a:t>Sociale-</a:t>
            </a:r>
            <a:r>
              <a:rPr lang="nl-NL" altLang="nl-NL" dirty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/>
              </a:rPr>
              <a:t> </a:t>
            </a:r>
            <a:r>
              <a:rPr lang="nl-NL" altLang="nl-NL" b="1" dirty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/>
              </a:rPr>
              <a:t>en</a:t>
            </a:r>
            <a:r>
              <a:rPr lang="nl-NL" altLang="nl-NL" dirty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/>
              </a:rPr>
              <a:t> </a:t>
            </a:r>
            <a:r>
              <a:rPr lang="nl-NL" altLang="nl-NL" b="1" dirty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/>
              </a:rPr>
              <a:t>emotionele</a:t>
            </a:r>
            <a:r>
              <a:rPr lang="nl-NL" altLang="nl-NL" dirty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/>
              </a:rPr>
              <a:t> </a:t>
            </a:r>
            <a:r>
              <a:rPr lang="nl-NL" altLang="nl-NL" b="1" dirty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/>
              </a:rPr>
              <a:t>ontwikkeling</a:t>
            </a:r>
            <a:r>
              <a:rPr lang="nl-NL" altLang="nl-NL" dirty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/>
              </a:rPr>
              <a:t>:</a:t>
            </a:r>
            <a:endParaRPr lang="nl-NL" altLang="nl-NL" sz="1700" dirty="0">
              <a:solidFill>
                <a:schemeClr val="tx1">
                  <a:lumMod val="75000"/>
                  <a:lumOff val="25000"/>
                </a:schemeClr>
              </a:solidFill>
              <a:ea typeface="ＭＳ Ｐゴシック" pitchFamily="34" charset="-128"/>
            </a:endParaRPr>
          </a:p>
          <a:p>
            <a:pPr marL="383540" lvl="1" indent="-182880">
              <a:buFont typeface="Arial" charset="0"/>
              <a:buChar char="•"/>
              <a:defRPr/>
            </a:pPr>
            <a:r>
              <a:rPr lang="nl-NL" sz="1700" dirty="0">
                <a:ea typeface="+mn-lt"/>
                <a:cs typeface="+mn-lt"/>
              </a:rPr>
              <a:t> Training vanuit de BPO</a:t>
            </a:r>
            <a:endParaRPr lang="nl-NL" altLang="nl-NL" sz="1700" dirty="0">
              <a:solidFill>
                <a:schemeClr val="tx1">
                  <a:lumMod val="75000"/>
                  <a:lumOff val="25000"/>
                </a:schemeClr>
              </a:solidFill>
              <a:ea typeface="ＭＳ Ｐゴシック"/>
            </a:endParaRPr>
          </a:p>
          <a:p>
            <a:pPr marL="383540" lvl="1" indent="-182880" eaLnBrk="1" fontAlgn="auto" hangingPunct="1">
              <a:buFont typeface="Arial" charset="0"/>
              <a:buChar char="•"/>
              <a:defRPr/>
            </a:pPr>
            <a:r>
              <a:rPr lang="nl-NL" altLang="nl-NL" sz="1700" dirty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 pitchFamily="34" charset="-128"/>
              </a:rPr>
              <a:t> Trainingen vanuit </a:t>
            </a:r>
            <a:r>
              <a:rPr lang="nl-NL" altLang="nl-NL" sz="1700" dirty="0" err="1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 pitchFamily="34" charset="-128"/>
              </a:rPr>
              <a:t>Fibbe</a:t>
            </a:r>
            <a:endParaRPr lang="nl-NL" altLang="nl-NL" sz="1700" dirty="0">
              <a:solidFill>
                <a:schemeClr val="tx1">
                  <a:lumMod val="75000"/>
                  <a:lumOff val="25000"/>
                </a:schemeClr>
              </a:solidFill>
              <a:ea typeface="ＭＳ Ｐゴシック" pitchFamily="34" charset="-128"/>
              <a:cs typeface="Calibri" panose="020F0502020204030204"/>
            </a:endParaRPr>
          </a:p>
          <a:p>
            <a:pPr marL="383540" lvl="1" indent="-182880" eaLnBrk="1" fontAlgn="auto" hangingPunct="1">
              <a:buFont typeface="Arial" charset="0"/>
              <a:buChar char="•"/>
              <a:defRPr/>
            </a:pPr>
            <a:r>
              <a:rPr lang="nl-NL" altLang="nl-NL" sz="1700" dirty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 pitchFamily="34" charset="-128"/>
              </a:rPr>
              <a:t> Individuele gesprekken</a:t>
            </a:r>
            <a:endParaRPr lang="nl-NL" altLang="nl-NL" sz="1700" dirty="0">
              <a:solidFill>
                <a:schemeClr val="tx1">
                  <a:lumMod val="75000"/>
                  <a:lumOff val="25000"/>
                </a:schemeClr>
              </a:solidFill>
              <a:ea typeface="ＭＳ Ｐゴシック" pitchFamily="34" charset="-128"/>
              <a:cs typeface="Calibri" panose="020F0502020204030204"/>
            </a:endParaRPr>
          </a:p>
          <a:p>
            <a:pPr marL="383540" lvl="1" indent="-182880" eaLnBrk="1" fontAlgn="auto" hangingPunct="1">
              <a:buFont typeface="Wingdings" panose="05000000000000000000" pitchFamily="2" charset="2"/>
              <a:buChar char="§"/>
              <a:defRPr/>
            </a:pPr>
            <a:r>
              <a:rPr lang="nl-NL" altLang="nl-NL" sz="1700" dirty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/>
              </a:rPr>
              <a:t> </a:t>
            </a:r>
            <a:r>
              <a:rPr lang="nl-NL" altLang="nl-NL" sz="1700" dirty="0" err="1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/>
              </a:rPr>
              <a:t>Mentorles</a:t>
            </a:r>
            <a:endParaRPr lang="nl-NL" altLang="nl-NL" sz="1700" dirty="0">
              <a:solidFill>
                <a:schemeClr val="tx1">
                  <a:lumMod val="75000"/>
                  <a:lumOff val="25000"/>
                </a:schemeClr>
              </a:solidFill>
              <a:ea typeface="ＭＳ Ｐゴシック"/>
              <a:cs typeface="Calibri"/>
            </a:endParaRPr>
          </a:p>
          <a:p>
            <a:pPr marL="383540" lvl="1" indent="-182880">
              <a:buFont typeface="Wingdings" panose="05000000000000000000" pitchFamily="2" charset="2"/>
              <a:buChar char="§"/>
              <a:defRPr/>
            </a:pPr>
            <a:r>
              <a:rPr lang="nl-NL" altLang="nl-NL" sz="1700" dirty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/>
                <a:cs typeface="Calibri"/>
              </a:rPr>
              <a:t>Individuele begeleiding vanuit </a:t>
            </a:r>
            <a:r>
              <a:rPr lang="nl-NL" altLang="nl-NL" sz="1700" dirty="0" err="1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/>
                <a:cs typeface="Calibri"/>
              </a:rPr>
              <a:t>Fibbe</a:t>
            </a:r>
            <a:r>
              <a:rPr lang="nl-NL" altLang="nl-NL" sz="1700" dirty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/>
                <a:cs typeface="Calibri"/>
              </a:rPr>
              <a:t> of OKT</a:t>
            </a:r>
            <a:endParaRPr lang="nl-NL" altLang="nl-NL" sz="1700" dirty="0">
              <a:solidFill>
                <a:schemeClr val="tx1">
                  <a:lumMod val="75000"/>
                  <a:lumOff val="25000"/>
                </a:schemeClr>
              </a:solidFill>
              <a:ea typeface="ＭＳ Ｐゴシック" pitchFamily="34" charset="-128"/>
              <a:cs typeface="Calibri"/>
            </a:endParaRPr>
          </a:p>
          <a:p>
            <a:pPr marL="383540" lvl="1" indent="-182880" eaLnBrk="1" fontAlgn="auto" hangingPunct="1">
              <a:buFont typeface="Arial" charset="0"/>
              <a:buChar char="•"/>
              <a:defRPr/>
            </a:pPr>
            <a:endParaRPr lang="nl-NL" altLang="nl-NL" sz="2000" dirty="0">
              <a:solidFill>
                <a:schemeClr val="tx1">
                  <a:lumMod val="75000"/>
                  <a:lumOff val="25000"/>
                </a:schemeClr>
              </a:solidFill>
              <a:ea typeface="ＭＳ Ｐゴシック" pitchFamily="34" charset="-128"/>
              <a:cs typeface="Calibri" panose="020F0502020204030204"/>
            </a:endParaRPr>
          </a:p>
          <a:p>
            <a:pPr marL="383540" lvl="1" indent="-182880" eaLnBrk="1" fontAlgn="auto" hangingPunct="1">
              <a:buFont typeface="Arial" charset="0"/>
              <a:buChar char="•"/>
              <a:defRPr/>
            </a:pPr>
            <a:endParaRPr lang="nl-NL" altLang="nl-NL" sz="2000" dirty="0">
              <a:solidFill>
                <a:schemeClr val="tx1">
                  <a:lumMod val="75000"/>
                  <a:lumOff val="25000"/>
                </a:schemeClr>
              </a:solidFill>
              <a:ea typeface="ＭＳ Ｐゴシック" pitchFamily="34" charset="-128"/>
              <a:cs typeface="Calibri" panose="020F0502020204030204"/>
            </a:endParaRPr>
          </a:p>
          <a:p>
            <a:pPr marL="91440" indent="-91440" eaLnBrk="1" fontAlgn="auto" hangingPunct="1">
              <a:buFont typeface="Arial" charset="0"/>
              <a:buChar char="•"/>
              <a:defRPr/>
            </a:pPr>
            <a:endParaRPr lang="nl-NL" altLang="nl-NL" sz="2400" dirty="0">
              <a:solidFill>
                <a:schemeClr val="tx1">
                  <a:lumMod val="75000"/>
                  <a:lumOff val="25000"/>
                </a:schemeClr>
              </a:solidFill>
              <a:ea typeface="ＭＳ Ｐゴシック" pitchFamily="34" charset="-128"/>
              <a:cs typeface="Calibri" panose="020F0502020204030204"/>
            </a:endParaRPr>
          </a:p>
        </p:txBody>
      </p:sp>
      <p:pic>
        <p:nvPicPr>
          <p:cNvPr id="20484" name="Picture 2" descr="S:\OU6\GDIR-Fotos\2013-2014\Schoolfeest 22-11-13\IMG_9405.JPG">
            <a:extLst>
              <a:ext uri="{FF2B5EF4-FFF2-40B4-BE49-F238E27FC236}">
                <a16:creationId xmlns:a16="http://schemas.microsoft.com/office/drawing/2014/main" id="{EE4B2D0C-326D-4FED-9134-9383F36FED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2043" y="2926796"/>
            <a:ext cx="3227387" cy="2420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5" name="picture" descr="De Apollo 300ppi">
            <a:extLst>
              <a:ext uri="{FF2B5EF4-FFF2-40B4-BE49-F238E27FC236}">
                <a16:creationId xmlns:a16="http://schemas.microsoft.com/office/drawing/2014/main" id="{C93DB095-059B-4461-8040-6997815896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720724"/>
            <a:ext cx="935682" cy="92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63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3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3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63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3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63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63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63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63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638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38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638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638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638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638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638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638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638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638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638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638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build="p"/>
    </p:bldLst>
  </p:timing>
</p:sld>
</file>

<file path=ppt/theme/theme1.xml><?xml version="1.0" encoding="utf-8"?>
<a:theme xmlns:a="http://schemas.openxmlformats.org/drawingml/2006/main" name="Terugblik">
  <a:themeElements>
    <a:clrScheme name="Terugblik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Terugblik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rugblik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716d0372-3495-421c-ba3f-f89b5a412076">
      <UserInfo>
        <DisplayName>Charlotte Gabel</DisplayName>
        <AccountId>15</AccountId>
        <AccountType/>
      </UserInfo>
      <UserInfo>
        <DisplayName>Jeroen Oomen</DisplayName>
        <AccountId>17</AccountId>
        <AccountType/>
      </UserInfo>
    </SharedWithUsers>
    <_activity xmlns="2fb6851e-77c8-49d5-9909-f5a37c42e7b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6FD07B0B9C7734B9DD9EFF3EA3EF30C" ma:contentTypeVersion="17" ma:contentTypeDescription="Create a new document." ma:contentTypeScope="" ma:versionID="a6e7c794f527ba0073240b6f3ebe4acb">
  <xsd:schema xmlns:xsd="http://www.w3.org/2001/XMLSchema" xmlns:xs="http://www.w3.org/2001/XMLSchema" xmlns:p="http://schemas.microsoft.com/office/2006/metadata/properties" xmlns:ns3="2fb6851e-77c8-49d5-9909-f5a37c42e7b5" xmlns:ns4="716d0372-3495-421c-ba3f-f89b5a412076" targetNamespace="http://schemas.microsoft.com/office/2006/metadata/properties" ma:root="true" ma:fieldsID="80acd20d85fb533a7f76b1fef8f4b33f" ns3:_="" ns4:_="">
    <xsd:import namespace="2fb6851e-77c8-49d5-9909-f5a37c42e7b5"/>
    <xsd:import namespace="716d0372-3495-421c-ba3f-f89b5a41207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b6851e-77c8-49d5-9909-f5a37c42e7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6d0372-3495-421c-ba3f-f89b5a412076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40F0637-CFDF-46D3-9740-3E0340C0B42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F1F42A6-3F49-4CC6-B59A-1899BAF660E2}">
  <ds:schemaRefs>
    <ds:schemaRef ds:uri="http://schemas.microsoft.com/office/2006/metadata/properties"/>
    <ds:schemaRef ds:uri="http://www.w3.org/XML/1998/namespace"/>
    <ds:schemaRef ds:uri="http://purl.org/dc/dcmitype/"/>
    <ds:schemaRef ds:uri="http://purl.org/dc/terms/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716d0372-3495-421c-ba3f-f89b5a412076"/>
    <ds:schemaRef ds:uri="2fb6851e-77c8-49d5-9909-f5a37c42e7b5"/>
  </ds:schemaRefs>
</ds:datastoreItem>
</file>

<file path=customXml/itemProps3.xml><?xml version="1.0" encoding="utf-8"?>
<ds:datastoreItem xmlns:ds="http://schemas.openxmlformats.org/officeDocument/2006/customXml" ds:itemID="{BEBD4B05-6563-4DAE-9B34-830880C229F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fb6851e-77c8-49d5-9909-f5a37c42e7b5"/>
    <ds:schemaRef ds:uri="716d0372-3495-421c-ba3f-f89b5a41207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469</TotalTime>
  <Words>782</Words>
  <Application>Microsoft Office PowerPoint</Application>
  <PresentationFormat>Diavoorstelling (4:3)</PresentationFormat>
  <Paragraphs>113</Paragraphs>
  <Slides>16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23" baseType="lpstr">
      <vt:lpstr>ＭＳ Ｐゴシック</vt:lpstr>
      <vt:lpstr>Arial</vt:lpstr>
      <vt:lpstr>Calibri</vt:lpstr>
      <vt:lpstr>Calibri Light</vt:lpstr>
      <vt:lpstr>Wingdings</vt:lpstr>
      <vt:lpstr>Wingdings 3</vt:lpstr>
      <vt:lpstr>Terugblik</vt:lpstr>
      <vt:lpstr>Voorlichtingsbijeenkomst De Apollo voor VMBO-t en HAVO</vt:lpstr>
      <vt:lpstr>Welkom</vt:lpstr>
      <vt:lpstr>Kleinschalig extra ondersteunend regulier voortgezet onderwijs KOVO</vt:lpstr>
      <vt:lpstr>De Apollo : Missie</vt:lpstr>
      <vt:lpstr>De Apollo: Visie</vt:lpstr>
      <vt:lpstr>Ons onderwijs</vt:lpstr>
      <vt:lpstr>Toelatingscriteria</vt:lpstr>
      <vt:lpstr>Ons ondersteuningsteam</vt:lpstr>
      <vt:lpstr>Onze ondersteuning</vt:lpstr>
      <vt:lpstr>Aanmeldprocedure voor  schooljaar 2025-2026 </vt:lpstr>
      <vt:lpstr>Aanmeldprocedure voor  schooljaar 2025-2026 - vervolg </vt:lpstr>
      <vt:lpstr>Tijdpad aanmelding: zie websites: www.deapollo.nl en www.elkadam.info</vt:lpstr>
      <vt:lpstr>Intakedossier</vt:lpstr>
      <vt:lpstr>Plaatsingsbesluit</vt:lpstr>
      <vt:lpstr>Vragen</vt:lpstr>
      <vt:lpstr>             Heel veel succes en plezier de komende maanden!      </vt:lpstr>
    </vt:vector>
  </TitlesOfParts>
  <Company>Amarantis Onderwijsgroep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Passend onderwijs Apollo-style</dc:title>
  <dc:creator>aehs</dc:creator>
  <cp:lastModifiedBy>Koen Daamen</cp:lastModifiedBy>
  <cp:revision>523</cp:revision>
  <cp:lastPrinted>2023-11-14T11:08:20Z</cp:lastPrinted>
  <dcterms:created xsi:type="dcterms:W3CDTF">2011-10-31T10:35:55Z</dcterms:created>
  <dcterms:modified xsi:type="dcterms:W3CDTF">2024-12-09T12:18:53Z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0x01010046FD07B0B9C7734B9DD9EFF3EA3EF30C</vt:lpwstr>
  </property>
  <property fmtid="{D5CDD505-2E9C-101B-9397-08002B2CF9AE}" pid="3" name="MediaServiceImageTags">
    <vt:lpwstr/>
  </property>
</Properties>
</file>