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93" r:id="rId7"/>
    <p:sldId id="281" r:id="rId8"/>
    <p:sldId id="259" r:id="rId9"/>
    <p:sldId id="263" r:id="rId10"/>
    <p:sldId id="277" r:id="rId11"/>
    <p:sldId id="286" r:id="rId12"/>
    <p:sldId id="265" r:id="rId13"/>
    <p:sldId id="289" r:id="rId14"/>
    <p:sldId id="268" r:id="rId15"/>
    <p:sldId id="295" r:id="rId16"/>
    <p:sldId id="269" r:id="rId17"/>
    <p:sldId id="278" r:id="rId18"/>
    <p:sldId id="270" r:id="rId19"/>
    <p:sldId id="294" r:id="rId20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6C8EC-FAFC-4A15-BC0A-DA0E9CDCEE0F}" v="15" dt="2023-11-23T15:24:27.073"/>
    <p1510:client id="{5F12FF23-C2A7-401E-8494-9C95AAF2520A}" v="1" dt="2023-11-23T17:49:49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>
      <p:cViewPr varScale="1">
        <p:scale>
          <a:sx n="76" d="100"/>
          <a:sy n="76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5D3706B-B374-47AF-8CC5-7E9A20CBF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F8A762-D406-434F-A5C6-EBEA4FA9D9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2EAA49-2E4E-4B24-AEAC-0FBD8339C637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A925F6-375C-42A7-9E34-577A75B72B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719167-ED3F-49BA-9417-0083316FE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95D4F9-C523-42A5-A2E2-B2AAE198D6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DD6766-3726-429D-BBC7-32C71D848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6E4DAC-8AA6-40E8-AD75-DD69CC777B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6E88D753-8181-4422-889A-0A990A96BB9B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F3DC2ED6-24FF-4D9C-863C-C6419C763A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371A4DD-75EC-425C-A9CF-9435D6B3B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30B81-F963-4164-BCB2-94FECD6220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C9146-E5A0-49DA-BE01-2F1B9607C0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420D01-50ED-418F-ACF7-EE534F5FFF44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007CA9-9489-494F-A89F-CAB4F9AF4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ADCEDFDA-7300-42C1-A7AB-6AD4CCD32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C87D6B03-EA8C-479F-9AD6-A748DBCD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4BB2B8-0B0A-4C50-9559-C7821AA00AD2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A5C18B9-F359-46D8-B26F-D5A99B063CD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DB1946-0F96-4BCB-89F0-DE8E945D702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2A301DA8-DA1B-405A-AF1A-F85B63B348D9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72C8EF-9C23-4612-9CA9-BF5C8539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7764-E355-4FAE-9E2C-800CD783D68C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9D79E7-EC84-4D2F-923A-7F83C465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B2E471-EC79-4A9B-A8EF-637AEDF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594F-D73F-4134-8C16-B10AFFAEB5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7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9C05-88C2-4764-8DE4-008791E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EB09-A4B3-4417-ADF2-2C9CD1DBEF5C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D77E-EA8C-45A2-96ED-7D231235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0A20-14CC-46CE-895F-B57FF355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6BFD-CEAC-47CB-AD9B-5A4A7E5284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72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D2D002C-D9DD-46CC-BD32-9046208625F4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569418-3456-47A0-9C2C-BCA9100AB63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D3F03F-A976-4EF1-8322-05F02D14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3B59-BCC0-4D57-98A1-309B7F2B3576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18376CE-3ADB-4218-A4E5-C3D92BA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FEE5947-8F90-4AF0-90E6-2D7B367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D835-1021-4832-8743-260937ACDA9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16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AEE7-9FD5-4B9E-BA4E-FEC5BBDB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1562-BD68-4D15-8C3E-2E744909AF83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0C46-D730-40E6-A4F0-593EFE70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7B89-A24F-4E17-8C24-C8E031D1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96877-C506-47B8-98E6-7A533CDA4A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9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2147DE3-8F0A-48BA-A1DD-97AB84C6E55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E230D8-3AEB-4547-8145-9512C8E26265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FCC25F29-67C1-41C2-B5EE-401BB44BD232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98191C-73B4-4586-893C-8DF07728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97E2-C245-4EF5-9759-E3339A671601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F3446A-D9D7-495B-8A8C-D1099E7E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AC1753-18FD-490D-A019-6037CA54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8B1D0-5755-4A50-971F-1741591975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71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EC17ED-449A-4F23-889B-87872A43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5870-F5A5-4DCC-BBE2-C632B95C763A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95C109-620D-4D74-9EC4-034BE031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B1795F-8B8C-4BF7-9179-D25FBAD2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D0F1-AE32-40F5-904D-AEE67D33E8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32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4407B-896D-4EDD-94DA-A6838FF9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7E87-6F95-4989-ABBD-D0F690F8E75D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4042BF-C25F-4B20-AA69-E75E1DA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36381C-78DE-464A-A34B-9E2F1ACF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A52B-7B29-4591-926E-D36F62951AB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11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5A275-B7C3-4C5D-BA93-05E1ABC4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9B78-D5B3-4E7D-9E43-07AB90E1F9F2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C47D09-522D-4143-8989-F978E91A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101DF0-B8F3-4914-B526-D16C3103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11E7-3E41-43EC-8CD4-2A3112A1BEF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99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31F94A-FA62-45CE-963F-E427274D173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1FB30-7C3B-45A9-8B30-2C0DA446CB9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0291FF2-AEAB-4F9B-86F8-3E997D65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46A7-B073-4128-B020-4E1DDC0A9F58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29D5E47-6772-4439-859F-CB289E3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B71042-D251-4DA5-860B-F27C0A5D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1428D-0AA3-4737-AFCD-4785C2D66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5FFD30-0A44-4EAB-9653-F3F2E6BD48D2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E29FB1-FBFA-41D1-9BEF-CE81D336D550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4832624-2226-46E7-B1AE-ECE2D29B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343B97-DE7B-4DD6-A250-7306D0698602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71AD729-4545-405C-B8E4-7A495C6A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4A8193-9CE6-4009-A889-D4E193B0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6EA8E9-D7C8-4AC0-B7BD-FE56478258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57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5510FA-1506-4B98-91E6-361A8620E577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8780236-423A-4046-9ECB-0B1460224DA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F059DEA-4932-4DCE-85B6-E07D4834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6C97-C890-4DFD-B138-A3716689A4D7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158F84-362E-4889-9491-6C6C421E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E16E3C-2747-4353-B464-F9B6989D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6868-C933-46AB-A317-B6E7EC8F5E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7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2478E7-8B30-475F-AFF4-703F8CCA47B6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D024C-749F-4D29-8A60-563D3353DB32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36311-620E-4B64-96A3-235D3D51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6FA6C73-F0E7-433E-95ED-B87A4C0CB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3316-5A00-4914-B520-ED538CC23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3362D0-19E2-4843-87B0-D782B472F870}" type="datetimeFigureOut">
              <a:rPr lang="nl-NL"/>
              <a:pPr>
                <a:defRPr/>
              </a:pPr>
              <a:t>4-10-2024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FE6F-69B9-4B9E-9675-47B775062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75B-458D-4217-B122-E7C3517FA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D6C8C81-4AA3-42FA-B2B0-0A4592AAD662}" type="slidenum">
              <a:rPr lang="nl-NL" altLang="nl-NL"/>
              <a:pPr/>
              <a:t>‹nr.›</a:t>
            </a:fld>
            <a:endParaRPr lang="nl-NL" alt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114C0-4417-4CD0-A8C3-D214AEAAED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1" r:id="rId2"/>
    <p:sldLayoutId id="2147484467" r:id="rId3"/>
    <p:sldLayoutId id="2147484462" r:id="rId4"/>
    <p:sldLayoutId id="2147484463" r:id="rId5"/>
    <p:sldLayoutId id="2147484464" r:id="rId6"/>
    <p:sldLayoutId id="2147484468" r:id="rId7"/>
    <p:sldLayoutId id="2147484469" r:id="rId8"/>
    <p:sldLayoutId id="2147484470" r:id="rId9"/>
    <p:sldLayoutId id="2147484465" r:id="rId10"/>
    <p:sldLayoutId id="21474844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614B012C-A14E-4087-828E-4969DB2EF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830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6000" dirty="0">
                <a:latin typeface="Calibri" pitchFamily="34" charset="0"/>
                <a:cs typeface="Calibri" pitchFamily="34" charset="0"/>
              </a:rPr>
              <a:t>Voorlichtingsbijeenkomst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dirty="0">
                <a:latin typeface="Calibri" pitchFamily="34" charset="0"/>
                <a:cs typeface="Calibri" pitchFamily="34" charset="0"/>
              </a:rPr>
              <a:t>De Apollo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sz="2700" dirty="0">
                <a:latin typeface="Calibri" pitchFamily="34" charset="0"/>
                <a:cs typeface="Calibri" pitchFamily="34" charset="0"/>
              </a:rPr>
              <a:t>voor VMBO-t en HAVO</a:t>
            </a:r>
          </a:p>
        </p:txBody>
      </p:sp>
      <p:pic>
        <p:nvPicPr>
          <p:cNvPr id="10243" name="picture" descr="De Apollo 300ppi">
            <a:extLst>
              <a:ext uri="{FF2B5EF4-FFF2-40B4-BE49-F238E27FC236}">
                <a16:creationId xmlns:a16="http://schemas.microsoft.com/office/drawing/2014/main" id="{CBD4B964-6DE2-4780-9E7C-9AD179D20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179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ndertitel 1">
            <a:extLst>
              <a:ext uri="{FF2B5EF4-FFF2-40B4-BE49-F238E27FC236}">
                <a16:creationId xmlns:a16="http://schemas.microsoft.com/office/drawing/2014/main" id="{56E9099B-7204-4F9C-99D3-7C004FEB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352942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donderdag 18 januari 2024 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C1F2DF1-274E-413E-9C9A-F334A291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PBS -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Positive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Behavior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Support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ED0291-0F1A-488A-96E5-38375BFB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Een positieve school voor iedereen. Onze waarden zijn:</a:t>
            </a:r>
          </a:p>
          <a:p>
            <a:pPr marL="91440" indent="-91440" eaLnBrk="1" fontAlgn="auto" hangingPunct="1"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Waarden PBS </a:t>
            </a:r>
          </a:p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508" name="picture" descr="De Apollo 300ppi">
            <a:extLst>
              <a:ext uri="{FF2B5EF4-FFF2-40B4-BE49-F238E27FC236}">
                <a16:creationId xmlns:a16="http://schemas.microsoft.com/office/drawing/2014/main" id="{DE45C993-A19B-463A-832F-E8C865F7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961839"/>
            <a:ext cx="912268" cy="55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F6DAC39A-0C21-4A99-BFA9-84DF39DABD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1510" name="AutoShape 7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A96B6FF6-2B13-4796-881B-EF14D5A4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1511" name="AutoShape 9" descr="data:image/jpeg;base64,/9j/4AAQSkZJRgABAQEAYABgAAD/2wBDAAMCAgMCAgMDAwMEAwMEBQgFBQQEBQoHBwYIDAoMDAsKCwsNDhIQDQ4RDgsLEBYQERMUFRUVDA8XGBYUGBIUFRT/2wBDAQMEBAUEBQkFBQkUDQsNFBQUFBQUFBQUFBQUFBQUFBQUFBQUFBQUFBQUFBQUFBQUFBQUFBQUFBQUFBQUFBQUFBT/wAARCAJMAj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ZRRRQAUUUUAFFFFABRRRQAUUUUAFFFFABRRRQAUUUUAFFFFABRRRQAUUUUAFFFFABRRRQAUUUUAKvWnU1etOoAbJ92o6kk+7UdABRRRQAUUUUAFFFFABRRRQAUUUUAFFFFABRRRQAUUtG0+lACUUtJQAUUUUAFFFFABRRRQAUUUUAFPj70ynx96AH0UUUAFFFFABRRRQAUUUUAFFFFABRRRQAyiiigAooooAKKKKACiiigAooooAKKKKACiikLAdSB+NK6AWim+ah6Ov5il3D1pcyfUdmLRRRVCCiiigAooooAKKKKACiiigAooooAVetOpq9adQA2T7tR1JJ92o6ACiiigAoorjPHl3qX9ueHdOsdWuNHgvDcGeW2jjaRtkYZQC6sAOvQZppXFsdpRtPpXisbpqFwytrfiC6t87Y7ubXBbQSg8jmFBtPs2DWu3wvtrkZnsLa53Dg32p3l3/wChMAafKuors9HvNXsNOXdd31tarnGZplQfqaw7r4oeD7NtsvifSt/9yO7R2/JSTXPWvwv023bcmm6Dat6w6Ojt/wB9OxrbtfDbWihY9RlgUdrW3ghH6JRoGpGPi34amU/ZZ73UDjIFlptzNn6FY8frSf8ACyTJn7N4U8S3PozWIhH5yOtXP+EficYmvdSnH+3eyD/0Eik/4RXSc5eySY+szNJ/6ETRoGplXPxE1mPBXwoLdM4LahrFtD/6CXqjL4/8RzcRp4YszjPzajNdH8o4h/Oush0XTrY5isLWM+qwKD+eKuLiNeMIvtwKOZLcdmcMde8W3y/LrFjECAc6foFxKR7BpJAD+VM+z+KbzAk8QeIGBP3bfT7K1H5uGYV2kmp2kXEl5An+9Kv+NMTVrGThL23Y+0q/41j7ene3Mi/ZT7M40eENTuP+Pi78QXOcgifxB5IP4QqP0rP1XwHp2mW63Wo6PbX8W8IyXGpXdy5GD3kbHb0r0tHWQZVg49VOa57x823w859JB/I1tGXNsZuNtznbbTLvw7DHLpeoan4YjKhhbXOdS03kZxyd8Y+jKK27Tx9rOnwrJrGhfb7P/oKeHJPtcR92i4kX8A9dNa/Lbw44+Rf5VRufD1lPMZ40azuT1uLNzE5+uOG/EGi99wt2Lvh/xdoviqNm0nU7e9ZPvxI2JY/ZkOGU/UCtevPde8FjVpFlvrKz1ySP/V3J/wBEvo/92ZMc/wDfNUbe613w/IsVhr7OvRdN8WREE+yXSdf+Bb6LLoF+56hRXFL8TE0sBfE2j3vh3/p6ZftNmffzo8hR/vha63T9StNWtEurG6hvbV+Vmt5BIjfQg4pWaGWKKKKQwooooAKfH3plPj70APooooAKKKKACiiigAooooAKKKKACiiigBlFFFABUc9xHaxNLNIscajJZjgCpK8o8davPq2tS2aswtbdtgXsW7k15mYY5YGlztXb0SO7B4V4upyJ2XU72Pxlo00vlpfxls474/OtlHWRQysGU8gg8V47p+m9OK73wq8tt+4YkxMMhT2Nedl+ZVcRLlqxtfsduMwEKEb05XOmooor6Q8QKKKwPFHi+18OxbP9ddsPlhB6e59BWFatTw8HUquyRrTpTrTUIK7Zs3V5BYwtNcSrDEvVnOBXF6v8ULeEsmnwG5P/AD1k+VfwHU1wur63ea5cGW7lL/3UHCr9BVCvgsbxDVqNxwy5V36n1+FyWEVzV3d9uhvX3jjWb4nN4YEP8MIC/r1rJkvLm4OZLiaQ/wC1IT/WoFXdUypXzM8RXrO85t/M92FCjSXuRSHJuByGYH1yau2uoXlswMN1NH/uyGqyLViOOtacpxd02ROMZaNHQ6f421W1wJJFuV9JBz+Yrq9J8bWV9hJwbSU/3zlT+NedJHVhU/KvoMLmWJo6OV15njYjAUKuys/I9eVgygg5HqKWvOtF1650kqobzbfvGx6fT0ru9P1CHUrcSwtkdx3B9DX2mEx1PFLTR9j5fEYWeHeuq7lqiio55kt4ZJZDtRFLMfYV6DaSuzjtd2JKK80m8earqV4TZ7La2z8qsm5iPU5rtfD+rS6lbnz0CzL1KjhvevMw2Y0cVNwp3O6tgq2HgpzNaiiivUOAKKKKAFXrTqavWnUANk+7UdSSfdqOgAooooAK4jx5n/hLfBZ7NPdofxtnP9K7euN8dKP+Ek8FMf8An/nT87Sb/CqjuJlbS9Fs9W8P6ZLNFsuDaRr58R2SY2jjI6j2OR7VVGj6x4eJbTJ/tFuOfJVQPzjJC/ihQ+xrY8Mf8i5pn/Xug/StOi4WMLTvHFtMzRX8bWUyffbBKL7sCAyf8CAHua6OORJo1kjdZI2GVdTkEeoNZ9/pdrqaqLmFZCv3H5Dp7qw5H4Gufk8NX+iO8+kXp28s0MhCk/XjY34gH/apabhqdlWRrfirT9BUieXfPjiGPlv/AK3415trXxmm3HT1hNpN0e6jU8/7q8kfUFh71gR3C3i+ckonDnPmBt2T9a+QzLPPq/7vDq779D3sHlvtfequy7dTsNU+JWoXTFbNEs4+xxuf8zwK5q71S8vmLXF1NMf9tyR+VVaesZbsa+HrY3E4l3qTbPpaeHpUVaERFj3dqnSMelMMkUOPMkSP/eYD+dJ/athHjN5D/wABcN/Ks4U5yLlKKL9rJLbsGileJvVGIrSudavtQsDZ3Fw00R5y4BYHBGc/jWA2uWUf8cjfSF/8KafFFmgOEkbBxyyL/Ns/pXrYeWJou9NtHDVVGorTSZ61o/iyzvlSKQm2mACgSH5T9DW/XhUfiJpceTYtJnoSzEH/AL5Vq6HR/Gmu2aiNdPMtv23xOSv03FK+vweZTfu4hfM+fxGDitaP3HqlNljSeNo5UWSNhhkcAqfqDXM2954i1GFZYY1RG9EiUfrIx/Spf7J8RXHMl6sfstwFH/jsP9a+lVpK6Z5DunZoujw6lqSdNuZ9MJ/5ZwnfCfrG2R+WK5m/8DJbXT3q6dJp12xy+p+Gpjayt7yQn5X/AB3Vs/8ACJ6jP/x8ampHpvnf/wBqAfpSr4ChbHm3Kt/u2kZP5vuNXe3Un5GVpHifxJBJLFZXuneM44eZLdyLDUYx/tL9xvxCZrs/DPiSHxRprXcNvcWjRzSW8tvdIFkikRtrKcEg4PcEg1iXnh+PRbeOe1vLqOTz4V+VkRWBkUEEKoBBBNO+GOTo+rOf49a1A/8Akw4/pSe1wV72Z19FFFSUFPj70ynx96AH0UUUAFFFFABRRRQAUUUUAFFFFABRRRQAyiiigArzXXdEa1165cr8kz+YrY656/rXpVQXVnDeR7ZkDgcg9xXnY7BxxkFF7o7cJiXhpuXc4zTdN6cV1Om2XkkNjGKlh0uGDG3J+tXAMcCpwuDVFalYjFOrsFFFVdS1CLS7Ga6mO2OJdx/wr0ZSUIuUtkcUU5NJGR4w8VJ4ds9seHvJRiNPT/aPtXkVxcS3c7zTSNLK5yzMeSan1bVJtY1Ca7nOXkPA7KOwFU6/Js0zGeOqu3wLZfqfoeX4GOEp6/E9wpVXdQq7qmRK8ZK56rdgRKmRaESrEcddcIHPKQRpVhI6I0qdUrshA5ZSBFqZFpVSpVWu2EDmlIFWtDTb2XTbgSxH2ZezD0qsq4qaNfxrvpXhJOL1OSpacWpHf2V5HfW6yxng9R3B9KTULUX1jPbk4EqFPzFczod8bG4Csf3Uhw3t7111faYeqsRStL5nytam6FTT5Hn2m+G5LWbypYyrLx06+4rtNNsRaR5xgkYq7RWeGwNPDfCXXxVSv8QUUUV6JxBRRRQAq9adTV606gBsn3ajqST7tR0AFFFFABXG/EDI1vwO3/UYYH8bO4rsq474hnbfeDm/6jaj87ecVUdxPYf4XOfD2n+0QH5cVqVleF/+QDafRh/4+1atJgtgrzrxx4tN1JJp1m+IFOJpFP3z/dHtXQeOPEB0fTRDC2Lq4yq46qvdv6V5ZXxGfZk4f7LSevX/ACPpMswal++mvQiuLaK6j8uaNZU/usM1jz6QNPuoZbaeaJZH2Mobn7pI579P4s1u1S1JdxtP+u4/9BaviqUpJ2vofRVIq1yvZ6PqF9bQzPqjoJEV9qhuMjOOCKtL4Rjk/wBddzSfh/jmtPR0/wCJXZf9cI//AEEVpJHWvtJqVkRyRtqY1v4QsY8HMxP+8B/ICr0XhvT1x/o5b3aRz/WtFVqZI810xlN9TJxiuhUg0Swj+7ZW49zECf1rSt7dIf8AVxqn+6oFOjj9KsIldMU3uzF2QqqfUmpkShEqeNM11wic8mXtH1J9Nmzy0LffX+o967OORZo1dDuVhkGuEVa3vD96Ub7M5+VuU9j6V9Ll2IcH7KW3Q8jF0lL31ub9FFFfSHjmV4j/AOPO2H969th/5GWqPwubzPDFxL/z01TUG/8AJuUf0rQ17Hl2Cn+K+gH5OD/Ss74Tgf8ACD2zD+O6vH/O6lNV0J6nXUUUVJQU+PvTKfH3oAfRRRQAUUUUAFFFFABRRRQAUUUUAFFFFADKKKKACiiigAoorN1/xJpPhXT3vtZ1K10u0XrNdyrGv5k8mgDSrzz4oawWaDTUbj/Wy/8Aso/ma818bftzeBfDxkh0S3vvE9wvAe3TyYD/AMDfk/gpq0niG68WQwaxeW62lzeRJM1urbhFlQducDOPXFfN8Q1p4fCqG3Np8j28mpxr4jm3UQpVXdQq7qmRK/L0rn37dgRKmVKFSrEcddUIHPKQRx+1WI4+lEaVMqV2wicspAi1OiUIlTKtdsIHNKQKtRXmoR6ftDKXduQo9KuIlYWvQst8GP3WUYrvp09TlnKxHJLNq1xk7kiHSMH+ddPpOmvFESM7QM4rJ8PzQeYkU3yuThTjINdo00MNuYohuZhgtjgCtcLg+WTqVGZV8TeKhBFCOOuq0m48+zUMcuvymudjj6VyfxW+LEvwY8Lxa+NJOsWf2qO3uYUm8t0VgcOpIIPIAwfWvfwV1UUV1PGxdpQu+h63RXifgX9r/wCHPjR4oJdSk8P3r4Hk6snlKT6CQEp+ZFe0W9zFeQJPBKk8Mg3JJGwZWHqCOte+4uO6PGjJS2ZJRRRUlBRRRQAq9adTV606gBsn3ajqST7tR0AFFFFABXG/Elfn8Jt/c123/VJF/rXZVx/xMbZZaA3prdn+rkf1prcT2F8L/wDIDtx6NIPykatWszw7j+ywB2mmH/kV6TxNfHTtBvZwcMIyq/U8D+dY1qipQlUfRXNKcXUkorqeYeKNWOsa1cT5zEp8uP8A3R/jyfxrKpKUDNfjFapKtUlUluz9EpwVOCgugAbqg1CPmy/6+F/9BarsaY+tQ6gnzWX/AF8r/wCgtV0Y+8iKkvdL+irnSbEn/nhH/wCgitFVqnoa/wDEnsf+uCf+gitNEzXVye8zLm0QRp09KsRx0Rx1ZVK6YxMJSERO1TolCJU6Jmu2EDnlIETNTKtKq1Kq12Qgc0pAq1PHlWVl4YHIpqrU6riu+nC2pzSkdNbzC4hSQfxDNS1n6O58lkP8JyPxrQr6qnLmgmzxJx5ZNGXrn/Hxo49b+P8ARHP9KzfhFn/hXeksermZ/wA5pD/WtHWs/bNHx2vN35RSVS+E2D8NvDzD+K1VvzJNbdDLqdZRRRUlBT4+9Mp8fegB9FFFABRRRQAUUUUAFFFFABRRRQAUUUUAMooooAKKKhvPN+xz+R/r/Lby/wDewcfrQB84/tFftbw/Dm9uPDXhWOHUPEUfy3N1L80FmSPu4/jf26Dv6V8teE/CPj39p3xpIsmoTapcR4e51DUJD5FohPGAOBnnCqOcfjXnWrG7OrXxv/M+3/aJPtHm/f8AM3Hfn3zmvc/2U/2gNN+Dup6lpmvQuNF1V0dryFNz28iggFgOShB5xyMV63s/ZQvBanm8/tJ2k9D37wf+xd4F8FabJe62J/FWowxly12xjtwwGfliU/8AoRNWo4wqqqgKoGAB0Fevf8JRpPjDwfeX+h6la6raSQMVmtZQ46d8dD7GvKI14r8u4nlOdSmpeZ99kEYwhNx8gVPzqZEoVKsRx18hCB9NKQRx1Yjj9qSNKsIldsIHLKQiJU6JQqVOq12wgc0pCKtTolCJ7VOq12wgc0pAqUs9hFeR7JV3DtjqPpUyR1PHHXdCByykU7DRbezk3oGZ+zMc4rUjjojjqdUrthG5ySkCpVfWfC+k+MNNk0jXLCLUtNuMCW3mB2tg5B45BBwcir8aVbt4/wB6nrmu+lHlkmjjqNNNHzP8TP2ENG1C3mu/BOoyaVd4LDT75jLbv/sh/vJ+O6vnDwv8SPiD+zv4outLgup9Pms5dl1o94TJbP8A8BzgAg5DKRwc5r9DPiF8XfCfwtsGufEOsQWj7cpaId9xL7LGOT/L3r84fjV8TG+LnxE1LxJ9k+wwTBIoICQWWNBhdxHVj1P1x2r6qhKVTSauj5ysow1joz78+A/x+0b43aNI0Ef9na5aKDeaa7biueN6H+JCe/UdD7+p1+bn7IR1AfHzQPsG/bsn+1benkeWd2723bfxxX6R1y1oKnKyOilNzjdhRRRWBsKvWnU1etOoAbJ92o6kk+7UdABRRRQAVx3xRQtpGjt/c1qxb/yMo/rXY1yHxUby/C9u/wDd1TTz/wCTcQ/rTW4nsL4b/wCQdIPS6uB/5Gesj4kTeXoCJn/WTKD+AJrZ0Fdlrcr6Xlx/6NasD4mLu0q0/wCu/wD7Ka8nNm1g6lux34FXxEDzgLuqaOPH1oSOp1WvyeMT7mUgVah1CP5rL1+0p/JqupHiob5Pmsf+vlP5GvQow95HLUloXNBjzo1h/wBcE/8AQRWrHHVHw8mdFsOP+WCf+gitZFrq5feZhzaIETtU6JQkdTpHXVCBjKQkceanVaFWpkWuyEDmlIFXpUyrSKtTotd8KZzykCpipo0pY4+9TKtd0IHNKRb0v5ZmHqK06ztPXE34Vo17NHSFjz6vxGRrknl3mknOB9okJ/CCQ1B8LIfJ+Gvhhf8AqHwn80B/rR4pbabI5wVFw/5W8n+NTfDldnw98MA9f7Mtv/RS109Dn6nRUUUVJQU+PvTKfH3oAfRRRQAUUUUAFFFFABRRRQAUUUUAFFFFADKKKKACiiigD5o/aL/ZHi+Il9c+JfCbxWPiGT5rmzlO2C8b+8D/AAP79D3x1r4l8U+Edb8D6o+na/pd1pN4p/1dzGV3e6now9wTX641l+IvC+keLtPax1rTLXVbNusN3Esi/UZHB9xXVTxEoKz1RzToKWqPyZ0XXtT8N3RudJ1G60ycjBktJmjJHocHn8a9C0L9pDxrowVZrq21WNe15CN3/fS4NfVHjX9hfwRrzSTaFd33hmdjkRxN58A/4A/IH0avnXxp+yT4u8LahPb2d3YaysZ4KuYXYYyDtbj9azxUsDWivrSXz/zLw8cZSb9g38jf0j9rpVwNT8NN7vZXI/kw/rXX6b+1V4KuQv2mPUrFj18y2DgfipNfNWrfC/xboZP23w9fxoP+WkcJkX81zXNTQyWzFZo3hYdVkUqf1rzv7EyyvrT/AAZ3f2tj6Ok/xR9w2P7Qnw9vNoHiOGAntcQyJ/Na3rP4t+CLxQYvFWlMP9q5VT+uK/P0MG6HNG0elZ/6t4f7M2X/AG5X+1FH6NW3jnw1cAGPxBpbj2vI/wDGr8fibRH5Gs6ef+3uP/GvzV8tP7i/lSeSn9xfyoXDsFtU/Af9tzf2D9NV8Q6QvXVrAf8Ab1H/AI0//hKNCj+/remr9byMf+zV+Y/kp/cX8qPJT+4v5VrHIYL7f4GTziT+wfpnN8QvCdmMz+J9HjH+1fRf/FVn3Xxx+HmnnE/jLSFP+xcB/wD0HNfm75aDoqj8KXAHQYrpjk9OO8mYSzSpLaJ+g19+1V8MNPU48RNdkfw2tpK5P/jormNU/be8EWSn7Bpes6k3b90kIP4s2f0r4faRV6sB+NXdP0jUNXkCWFhdXznottA8h/8AHQa6o5dQhuc8sdWlsfTmuft46nIGXRPCVpa/3ZNQuWlI99qBR+teX+Kv2pPiV4sV45PEL6XbtwYdKjFvx6bh8361S8P/ALNvxM8Ssv2bwjfW0bdJb/bbL/4+Qf0r1fwn+wV4m1B0fxBr9hpMXVorNGuJPzO1f51vGGGpbWMHKvU3ufMV1cy3lxJcXM0lxO5y80zl3b6seTXZfDX4M+LvixeLF4f0qSW03Yk1GcGO2i9y56n2XJr7j8C/sd/Dnwa0c9zp8viO9TB87Vn3oD6iMYT8wa9qtbWGxt44LaGO3gjG1IolCqo9AB0oliltBDjh39pnl3wG/Z/0f4I6NIIpP7R167UC81Jl25A58tB/CgP4nqfb1aiiuGUnJ3Z2xioqyCiiipGKvWnU1etOoAbJ92o6kk+7UdABRRRQAVyHxWXd4P8A93ULBvyu4q6+uP8Ai4/l+Ab+T/nnNav+VzEacd0J7D9CPyX49L6f/wBDJ/rWb8QLczaDvA/1cqt/Mf1rT0VdramP+n6X+hqXWrP+0NKurfGS8Z2/XqP1rixtP22HnBdUdGGn7OrGXZnkKJU6Jj60Rp2xg1MiV+VxgfcOQqJUd7Gd1kf+nqP+tXI46ZfJ81l/19R/zNd9KOqOWpLQseHV/wCJHp//AFwT+QrWRKz/AA2v/Eh0/wD64J/KtdEzXVye8zDm0QIlTqtIq1Mq11QgYykCrUyrQq1Mq4rvpwOWUgRcVNGnehI/Wp1Wu6EDnlIFWplWhVqZVrthAwlImsl+Yn2q5UNuu1SfWpq9CCsjik7s5nxrN9njSTtHZ3sv5Q//AF61vBEfleC9AT+7p9uP/Ia1z/xGbGlXw7jR9Qb/AMhqP611HhmPyfDekoP4bSFfyQVr0M+ppUUUVJQU+PvTKfH3oAfRRRQAUUUUAFFFFABRRRQAUUUUAFFFFADKKKKACiiigAooooAK4P4kaPkw36L/ANM5P6Gu8qvqFjHqFnLbyjKSLj/69cWMw6xNF0zpw1Z0KqmeFSKR0yKoX2n298pW4toblT2ljV/5iul1HRJrHUJLaRSGU9exHY1NbaRGuCwya+FjGVKXK9Gj65uNRXWx5vcfCfw5rDEzeG9Oct1YW6qfzGKgX9mbwdeHdJokcOf+eUrr/Jq9ihgVB8qgVZVa9Gnia8dIzf3nJPD0X8UUeML+yT4BkOXtb5faO9cCkb9jrwDJ91tXi/3bwH+a17fHH7VPGld8MZif52ccsLh/5EeFL+xl4Cb/AJeNa/8AAtf/AIirtv8Asa/DtPvx6tN7NfEfyUV7hHHU6LXZHFYh7zZyyw9BbRR43Z/sh/DK3bLaRd3HtNfykfoRW/Yfsy/DGxxt8IWcx9bh5JP5tXpkaVYjjroVatLeTMXSpR2ijl9I+FPg3RcGx8KaNbH+8tjHnj3IrrLW2jtUCQRRwoP4YkCj8hT1Wp40rZc0t2ZPljshVWrCLtXFIibfrT66oxsc8ncKKKKsgKKKKACiiigBV606mr1p1ADZPu1HUkn3ajoAKKKKACuP+Lq7vhzrHssTflKhrsK5H4uZHw18QsOq22/8mB/pTjuhPYfpDbrjVh6Xr/8AoKH+taNZejf8fWsf9fpP/kKOtQKT0GaQI858TaV/Z+rSbRiKY+Yn49R+dUI4677xJYw3tiRJLHFNH86GRwv1HNcTEA6gqQwPQg5Br4LMMG8PWbS91n1OFxHtadnugRKjvl5tP+vmP+dW0SodQX/jy/6+4v8A0KuelDVGs5aFjw0mdB0//rgn8q11Ws7w0v8AxIdP/wCuK/yrXVa6+T3mYc2iBVqVVpVWplSuynA55SBFqZI+5oRKnVa7oQOeUgValVaVVqZVruhAwlIFSp446RI6sxrtrsjE5ZSHAbRiloorYyOG+KUhj0TV3HBXQdQP/jqCu60uPytMs0/uwoP/AB0VwPxYfboGtnsNDux+ZQV6JCu2GMeigfpVPZE9R9FFFSUFPj70ynx96AH0UUUAFFFFABRRRQAUUUUAFFFFABRRRQAyiiigAooooAKKKKACiiigDJ1/Q01WHcoC3Ef3W9fY1xZgeGQpIpR1OCp6ivSqztU0WLUl3f6ucdHH8jXj4zAqs/aQ+I9PC4x0fclscWiVPGlTT2E1lJslTaex7H6U5I68NUnF2aPY9opK6YRpU8aURx1OiV2QgcspAqVPHHQkdWI467YQOWUgjjqdFoVM1PGldcYnLKQIn41YjTb9aEj2in12RjY5ZSuFFFFaEBRRRQAUUUUAFFFFACr1p1NXrTqAGyfdqOpJPu1HQAUUUUAFYHxA0m517wPr2nWcYmu7mzljhjLBdzlTtGTwMn1rfoo2A8gj1iXVJri70/UZ7CxLAahDIhFxY3AUKVljwGVcKPmBI79DmtxfBj3iq9xrd1dIwz8rHaQe4yzVu+KvA8OvXMep2Ny2j+IIV2w6lCoO5f8AnnKnSWM/3T06gg81x+laxfaLqv8AZV3Zpp2qtuf+yw/+jXoHLS2Uh6HuYjgj0H3jpvsRtubMPgHSo/vCeU+7hf8A0ECmap4ZhtYQ9krDb95GYsW98k5zW5p+pW+qQGW3ckKdrow2vG3dWU8g+xpbxisZx6VyYijHEQ5JnRSqOlLmicQqVDqC4+xf9fcP/oYrWuoQZGYDB6kVnakv/Hl/1+Qf+hivl54SdCdnse1HERqx03LXhtMaFY/9clrWVaz/AA6v/Elssf8APMVrIuBVxhqS5aAqYqaOPvQkfc1Oq12QgYSkCrUyrQq1Mq12wgYSkCpU0cdCoF5JwPeqk2rLu8uD5j3ft+FdsYnLKQutahc6TarNbWD35DfOsZ5VfXAyfyBpui+LNN1zakM3l3B48ibCtn0HZvwNX7RiygnrVDWvCmna5ueaHy7g/wDLeLCsfTPZvxBrdWMTYorjiviLwv8AdP8Abenr2OTKo/Vv/Qh9K19G8XadrWxI5fIuG48mbAJPoD0b8Dn2FFgucz8Vh5mi61H/AH9JaP8A77mRa9Kxt49OK82+KX/IL1j1FraJj/euwP6V6U33jTewuolFFFSUFPj70ynx96AH0UUUAFFFFABRRRQAUUUUAFFFFABRRRQAyiiigAooooAKKKKACiiigAooooAZLCkylXUOvoRWZPoKdYW2f7LcitaisZ0oVPiRpGpKHwswG02eLrHkeq80iwsvVSD7iugorD6rFbM3+sS6oxo46sJGW7H8q0No9KWtI0UupDq36FaOAjtip1jC/WnUVuoqJi5NhRRRVEhRRRQAUUUUAFFFFABRRRQAq9adTV606gBsn3ajqST7tR0AFFFFABRRRQAVm+IPDuneKdNew1O2W4t2IdeSrxuPuujDlWHZhgitKigDybVodT8C3SzatdST2C4SHxKI8tGvaO+QcMvYTDp32nk9TY6ul+y21wi294U3qgbdHMv9+Jv41/UdxXXyIskbI6hkYYZWGQQexrzbXPAdz4ZjeXw/bNqGibvNk0APskt26mSycn5G7+WSFPYr0N/FuTsa11p5JJArB1q3dVsuP+XyD/0YKu6D4ut7yyWeS5F3Yb/K+3FCjwuODHcoQDG46ZIA+nfT1y1Ro7I4B/0235/7aLUOPRjv1Rj+G2K6JZ5XI2f1NbEckfc4+tO8N6er6DZnH8J/9CNXm0v0rllhqbd0dEa00tSuhU9GH51MpVerL+dIdK9qP7IOM449cULDpdRus30HfaoI+si/hzUb6oq/6qNnPq3AqrPd6ZZttmv7ZG/ueYC3/fI5o/tC32b4bS+uU671tzGg9yz7R+tbxppGLm2LI1xeH943y/3V4FW7PT8YJFczffEjS9OkMbXek20oOPLmv1mlz/1zhDmmr401PUNv9n2WsXwbobHRjCn4SXTKPxxWvKzPmR38Me0AAU26vLeyXdc3ENuPWaQL/M1wv9m+MNUUr/ZS26HvrGtM3/kO3QKf++qsWvw71tmDza5p+mnuuk6Sm8f9tJjIfxxRZBc6MeJ9OkYi3lkvWHUWcDzfqoI/WuX8Xaho0yu+oWkWmSMP+Pm+vILQnHqCxLfiprWX4XadcqV1TU9a1pT1S81GRY/++Iyi/pWnpPgHw1oTBrDQdPtpBz5q26l/++iM/rT0Qas8sXVINa0mfT7W+n8Q6hd3NnCn9n2888EUKXKuSZSm0YG8nLY449K9yPU0dOBwKSk3caVgoooqRhT4+9Mp8fegB9FFFABRRRQAUUUUAFFFFABRRRQAUUUUAMooooAKKKKACiiigAooooAKKKKACiiigAooooAKKKKACiiigAooooAKKKKACiiigAooooAKKKKAFXrTqavWnUANk+7UdSSfdqOgAooooAKKKKACiiigAooooA5LxR4DGpXz6xo1wmk6/s2PMU3QXiDpHcR/xr2DfeXsex5XRby6n1a10R4BpN/DcRTzaPdyEhY0cEy2kmP3sXH3eq5529K9XrK8ReFdK8V20UGq2a3SRP5kTBmSSNvVHUhlPbgjI4qk+5LXY5u18RDw5o0MN7aNaNFuUyXtxDbR/fODud8kdO1ZknxUtbqQx2d5Z3En93TILjUm+n7tAv610+nfDPwppTh7fw/Yeb/z2mhEsn/fb5P610karGgRFCKOAqjAFO6DU80GseJtVX/RdF12Uf3pxbabH/48Xk/SnDwf4p1Ng1xDoliD/Fdz3OpyD6gmNM/hivSqKXMFjhrX4b32zF34r1BF/wCeek28Fin/AI6hf/x6rUfwm8LtIst5p8mrTD/lpql1LdE/hIxH6V19FHMx2RU03R9P0ePy7CxtbFP7ttCsY/QCrmaSipG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RRRQAUUUUAFFFFABRRRQAUUUUAFFFFABRRRQAUUUUAFFFFABRRRQAq9adTV606gBsn3ajqST7tR0AFFFFABRRRQAUUUUAFFFFABRRRQAUUUUAFFFFABRRRQAUUUUAFFFFABRRRQAUUUUAFFFFABT4+9Mp8fegB9FFFABRRRQAUUUUAFFFFABRRRQAUUUUAMooooAKKKKACiiigAooooAKKKKACiiigAooooAKKKKACiiigAooooAKKKKACiiigAooooAKKKKAFXrTqavWnUANk+7UdSSfdqOgAooooAKKKKACiiigAooooAKKKKACiiigAooooAKKKKACiiigAooooAKKKKACiiigAooooAKfH3plPj70APooooAKKKKACiiigAooooAKKKKACiiigBlFFFABRRRQAUUUUAFFFFABXkXxG/au+Gfwl8cp4T8Va5PpeqmCC5lkOn3EltbxTSNHE806IY4lZ1K5dgM167X50/txfC7xX40+NXjqHSND8f341vwnpdlpcXhqx8zSdRvIrqeQwajIw2iFdyMcsvDH6UAfokLiJnRPNTe67lXcMkeoHpWJ4X8e+HvGz6suhavbam2k38ml3wgfP2e6jxvhb/aG5fzr8+dV+CnjnXv2nNauvFUHiTSvE9z4i0+80HxNovhmXULa0skjiPlJfC4SO2gUrKkkTIdwJOGzxX1z9nO58N6P8W/B+lfDTXdP1PUfiJp2o2+raVbyi3utCkvYGCQzo2cxATMwGCgOSfQGfpQbqFTGDNGDIdqfOPmPoPWuZ8N/FDw54s1zxXpGm3zS3/he7Sx1SN4mQQzPEsqqCwAbKOpyueuK+Cv2jvgGfDfjbxzo1h8MvE/iCzl8NWVl8Lbjw3FPNbaDfBpWnJkD4tnM7xymV+qgjPap/Dnwl+I2i/tV3nirxj4f1nxD4I/4SK1W4tLO3kMY1Q6TbxR6uVUf6RAkiSxntGzbqAPvT4efEbQPil4N0rxT4cvftmi6mjyWs0kbRNIquyMdrAMMMp6jtXQrdQyRCVZo2jPR1YFT+Nfk14R+Bfxk0T4L+J9KuvDPiS48S6t4bt10C6hgkQ6dpseos2oaSI8r5dxKhMoOQZlbaCOld5pP7Pd9rHgvTrPSNJ8WN4O1b4haEb3wvceF7jQILS2RJEu7iKEzySLC6uqyNlQWXPfNAH374m+K3h7wj4t8H+HNQuJBf+K5LqPTXij3wk28JmkLuOEGwHBPU8V1j3EMcayNLGqMQFZmABz0wa/OvQ/2XJdZ+JnhfwRrfgTU5vhbpPxF8SvbWNxHN9jt9NfT4mt8PnIgabcFGdpOR615/rXwS8cjwt8ONP8AF3hzxTf+A9K0/XdLtdPTw9ca5NY3P9pzfZXa2WaN1JtfLEU5JChR0zmgR+ntt4us7rxbqHh4QXiXljaxXck8lsy2zJIWACSkbWYbDlQcjIz1qn4V+JXh7xp4i8T6Jo999r1Hw3cRWupxiNgIZJIllQBiMNlGBypPWvgf4h/BT4jW9l4ts4LHxX4ssh4P8I2t/dNbvBf6zaW95K99bLhjm48ggOgck8jJ3c+2/sK+C4fCviT4z3ej+B9Z8B+ENV1uzuND07WrCSzcwC0RWKxycqu8Nx2yBx0oGfWVFFFAgooooAKKKKACiiigBV606mr1p1ADZPu1HUkn3ajoAKKKKACiiigAooooAKKKKACuW+JPxM0D4S+G01/xNcyWWkm8t7JrhIWkEck8qxRl9o+Vd7KCx4Gea6muC+Pfw1i+MXwX8aeDJQN+saXPbQP/AM859pML/VZAjfhQBo2fxS8OX/xD1zwVDes2vaJY2+oagjRsIreKcsIt0h+Xc2xjtznAzS+MPiVpHgiSyOox3kltdW13efbLS3M0EMVvCZZGkZfu5UHb/ePAr87tR+Cvxe8X/AW08a+MvDeqnxF4h8bW2p+L9Ah003t02l2lr9ltlayLobhFdPNMW75hJnBxXVaD8CPFWkeHPh4NI0vxRqWkCPxlcR2WqaINOfSEutNMcFstuJJPKiklBMaFsjzMYFAz7d8C/F3QfiNiTR0vjYtpdnrEWoXVq0NvLb3KF4yrt1YKPmXquRmk8afGLw14D1XwjYalcSSS+KNT/smwktQskYm8l5syNu+Vdkbc89q/PzWPgp4/tfCmpSXvhHWX0JPDHgGDWtLVfJl1O1tN/wDaNjGSy7pFBXdHkE4296yfhx8H9H+LHj+/0bSPhzqVl8P7P4uQXN94bvrJ4Dp9l/Y7f6+LOYkMjL8h6BwpHakB+pDahax2q3LXMK27Y2zGQBDnphs4rK/4S60/4TT/AIRr7Nefa/7P/tH7V5B+y+X5mzb5vTfnnb6c1+aPiL4AeOdL0Pwtp+qeENeufhpoXijxRBFoMGgNrYtopZ1OnzCxMqGSHy96o4J2Fs/xZrqPFX7PPxRt/B9zpPhuLxRq9wPhNHpkN/qduLO8l/4m4uH05tsjBZxa7owu8kgDnmgD730D4oeHPE/jrxD4Q029Nzreg29rdX8axny0juA5iKv91s+W2QDxjmurr49/Yt8CWnh341fFzXPDnwz1z4Z+BtW0/RU0ux1rT2sjLJEk63BSJiSuGIyO+d38VfYVMQUUUUAFFFFABRRRQAUUUUAFPj70ynx96AH0UUUAFFFFABRRRQAUUUUAFFFFABRRRQAyiiigAooooAKKKKACiiigAooooAKKKKACiiigAooooAKM0UUAFFFFABRRRQAUUUUAFFFFABRRRQAq9adTV606gBsn3ajqST7tR0AFFFFABRRRQAUUUUAFFFFABRRRQAvvRSUUAYvjTwToPxG8MX/h3xPpVtreh3ybLmxvE3RyAEEZHYggEEcggEVnfDX4U+Efg/4ffRPBuhWugabJM1xLFb7maWVsbpJHYlnY4AyxJwAK6uigBcmikooAXNJRRQAUUUUAFFFFABRRRQAUUUUAFPj70ynx96AH0UUUAFFFFABRRRQAUUUUAFFFFABRRRQAyiiigAooooAKKKKACiiigAooooAKKKKACiiigAooooAKKKKACiiigAooooAKKKKACiiigAooooAVetOpq9adQA2T7tR1JJ92o6ACiiigAooooAKKKKACiiigAooooAKKKKACiiigAooooAKKKKACiiigAooooAKKKKACiiigAp8femU+PvQA+iiigAooooAKKKKACiiigAooooAKKKKAG7aNtOooAbto206igBu2jbTqKAG7aNtOooAbto206igBu2jbTqKAG7aNtOooAbto206igBu2jbTqKAG7aNtOooAbto206igBu2jbTqKAG7aNtOooAbto206igBNtLRSUADLupvl+9Lk0ZNACeX70eX70uTRk0AJ5fvR5fvS5NGTQAnl+9Hl+9Lk0ZNACeX70eX70uTRk0AJ5fvR5fvS5NGTQAnl+9Hl+9Lk0ZNACeX70eX70uTRk0AJ5fvR5fvS5NGTQAnl+9Hl+9Lk0ZNACeX70eX70uTRk0AJ5fvR5fvS5NGTQAnl+9Hl+9Lk0ZNACeX70eX70uTRk0AJ5fvSqu2jJoyaAHUU3Jp1ABRRRQAUUUUAFFFFABRRRQAUUUjUALRTM0ZoAfRTM0ZoAfRTM0ZoAfRTM0ZoAfRTM0ZoAfRTM0ZoAfRTM0ZoAfRTM0ZoAfRTM0ZoAfRTM0ZoAfRTM0ZoAfRTM0ZoAfRTM0ZoAfRTM0ZoAfSUg60tADaKKKACiiigAooooAKKKKACiiigAooooAKKKKACiiigAooooAKKKKACiiigAooooAKKKKACiiigAooooAKfTKfQAUUUUAFFFFABRRRQAUUUUAFNanU1qAEooooAKKKKACiiigAooooAKKKKACiiigAooooAKKKKACiiigAooooAKKKKACiiigAooooAKKKKAFXrS0i9aWgBtFFFABRRRQAUUUUAFFFFABRRRQAUUUUAFFFFABRRRQAUUUUAFFFFABRRRQAUUUUAFFFFABRRRQAUUUUAFPplPoAKKKKACiiigAooooAKKKKACmtTqa1ACUUUUAFFFFABRRRQAUUUUAFFFFAGX4o8Tad4N8PX+t6tP9l02xiM08u0ttUew5JpPCvijTfGvh2w1zSLj7Vpt9EJoJtpXcp9jyDkEfhV+9sbfUrSW1u4I7q2mUpJDMgdHU9QQeCKSxsbbTLOG0s4I7W1hUJHDCgREUdAAOAKelha3J6KKKQwooooAKKKKACiiigAooooAKKKKACiiigAooooAVetLSL1paAG0UUUAFFFFABRRRQAUUUUAFFFFABRRRQBEtzG8xiDASD+A8H6j1qWorm0hvI9k0YcDkdiD6g9RWbIup6X80IOq2w6xOwWdR/sseH+hwfegDXorP0TXrLxBavPZTeYI5GgljYFXhkU4ZHU8qw9D9eleB/tNftSH4VzDw54ZWC78TOgeeaYb4rJT0BX+Jz1weAOT1q4xcnZEykoq7PoyivlD9kH9oDxF8RPGGuaH4r1L+0bma3W7s3MaxhNh2ugCgDBDKfwNfV9E4uDsxRkpq6CiiioLCiiigAooooAKKKKACiiigAooooAKfTKfQAUUUUAFFFFABRRRQAUUUUAFNanU1qAEooooAKKKKACiiigAooqvfX8Gm2r3FzIsUKDJZjUykopyk7IaTk7IsVQ1DXtP0of6Xdxwn+6W+b8q868RfEO71F3hsN1pbdN//LRv8K5JmaRyzEu55LMck18fjOIqdNuGHjzefQ+lw2SzqLmrO3l1PVpviVo8bFUM03useB+tEPxI0qRgClwg9Sn/ANevL4ovxNXoLfNeXDPcbN7L7j0JZRhordnrVj4k03UGCw3SFz/C3yn8jWnXkMVnnHFb2k61e6XhQ5mh7xyHP5HtXv4bN5S0rxt5o8evlqjrSlf1Of8A2pvHnij4efC59U8KRst411HDPdLEJTbQkNlwpBHUKuSON1M/ZW8feKfiJ8Mf7S8Voz3aXTw2940IiNzEAuHKgAcElcgYOK9X0/UoNUgLIfZo2HI9iKtqoVQAAABgAV9RGpGdP3dfM8CVOUZ6/cLRRRSGRi4ha4aASoZlUMY9w3AHocdcVJXGWfwn0Ox+J9949iN3/bt5aizlDTkw7AFGQnY4Ue3XjmuzpvyFqFFFFIYUUUUAFFFFABRRRQAq9aWkXrS0ANooooAKKKKACiiigAooooAKKKKACiiigAooooA8c+LLX/wn8QRfEjR4nuNJfZb+JtOjGfNtwcJdKP8AnpHnBPdeD0r4D+KeoNq3xL8U3rnJudSnlU+qs5Kn6FSMe1fqX4q0dfEHhfV9LcBlvbOa2IPP30K/1r5e+A/wB8HfF/wJpHiXxPYyXOo20f8AZkkMFw8aP9nYxhpQuMuQAOvQCuyjUUE5M5asHJ2RwX7Cvg7U9R+JV34kjjaPSNPtZLeWYjiSV8YjHuB8xx0wPWvvKszw54Z0nwjpEGl6Lp9vpmnwjEdvboFUe/ufc81p1hUn7SVzanDkjYKKKKyNAooooAKKKKACiiigAooooAKKKKACn0yn0AFFFFABRRRQAUUUUAFFFFABTWp1NagBKKKKACiiigAooooAjnmS3heWRgkaDczHoAK8d8WeJ5fEV8cMVs4ziKP1/wBo+9db8TtbNvaxadE2Gm+aXH90dB+J/lXmtfn/ABBmEpT+q03otz7HJ8GlH6xNa9AqaOP1pI4z161bhjyc18fThzM+llKxLbw9Kn1bVrHwrod5q+py+RYWcZlmk2kkKPQDqe1T2sPStK40Sz13TbjT9Qto7uyuUMU0EgyrqeoNfQ4OjFyXNsePiajUXy7mP8OfG2jfEzw+NX0OSWS1ErQus0ZR0cYJBH0IP411Zs8dqh8F+B9F8DaOul6Dp8enWKuZPKjycserEkkk9OvpW81uMdMV9M8NDVwWh4Ma87Ln3Mm1kksbhZYjtYdR2Psa7Kzu0vbdJV6HqPQ+lczJBVPUr++0qxklsZQjKdzBl3AitqNZ4RNy1iZVqX1lq253NFeY2vxC1ZP9YIJR6FCD+hre0/4iRSELd2rwn+9Gdw/LrXRSzjCVXbmt6mFTLcTTV+W/odhRVWx1K11KPfbTLKPY8j6irVezGUZq8XdHmuLi7NBRRRVEhRRRQAUUUUAFFFFACr1paRetLQA2iiigAooooAKKKKACiiigAooooAKQkAZPArN13xDZ+H7Xzbl/mP3I15Zj7CvLvEHjTUNeZkL/AGa17Qxnr9T3rxcdm1DArlbvLsephMvrYt3jpHuehat470rSWKed9pmH/LOH5sfU9K5a++Kd5IxFpaRQr2aUlj/SuHHFU75tRRSbKG3nP92Zyn6gV8RXz7F13aD5V5H1VHJ8NSV5rmZ103xA1yQlvtgjUcnbGoH6ivLvgb4i1Hwzb+MNMgvjDbW+vXDoPlx+8Cvkce9YXirxVr+nqV1Gxayts/eiXdGf+BiuZ+HM1/4i8Ra9FYJuEl0sskzfcQeWoyT+HStaFfFSo1HOo+nXzM61HDxqwUaa69PI+nbH4jarkfvY7kf7Uf8AUYro7D4jI+Bd2hT1eI7h+Veb6TpLWEKK91NcMOpdsD8BWqiUqOZYuk9J3XnqOpgMNUWsLeh63p+sWeqJutp1k9V6EfhV2vIIC8MivGzI69GU4NddovjB1xFf/MvQTAcj6ivq8Hm8ato1lZ/gfPYnLZU/epu6/E7GimxyLKgdGDKwyCOhp1fRJ3VzxQooooAKKKKACiiigAooooAKfTKfQAUUUUAFFFFABRRRQAUUUUAFNanU1qAEooooAKKKKACiikboaTA8Y8aXpvvEt42crG3lr9Bx/PNZMcfrVm/Uyandu3VpnJ/76NLHHX41XvWrzm+rZ+nUbU6MIrokEceatwx0kcdW4Yua6KdMznMsWydK27HHFZduvStS14xXvYWPKzyK7ublsRxVhgCKo279K5jwXceN5PE3iZfE0WnJoazj+xmtDmVouc+Z7429ec57V9PT1ieBU0kkdZJHmoJrcTRvG3KsCprmvihJ41j0W0PgWHT5tU+1xicaicIIOd+PfOPfGcc118cZKruxuxzjpmlKndX7lRqWdjzNbdo5XQjlWK/kauR2ucHFWri3zql0AP8Alq3860LeyyvTNfHrCe80j6T6x7qZn26yW0gkido5F6MpxXXaJ4q83bBe4V+gmHAP19Kx2sSO1Qtbkdq9PDyq4WV4PTscFaNPEL3tz0MHPIpa5nw/rDQstrOcp0Rj29q6avr6FaNeHMj5qrSlRlysKKKK6DEKKKKACiiigBV60tIvWloAbRRRQAUUUUAFFFFABRRRQAVi+KPE0Ph2xMjYe4fiKLPLH1+laOpX0WmWc11O22KJSxP9K8T1rWJ9c1GS7mP3uETsi9hXz2cZl9Rp8sPje3l5nsZbgfrdS8vhX9WItR1K41a8e5upDJK3r0A9B6Cq1FKBmvy6c5VJOUnds/QIxUIqMVZIAM1Ki4oRKmVKqMRSkNaBJo2jkRZEYYZWGQR7iq/h/wAM6b4ZtZLfTLSO0ikkMrqn8THuT+nsK0o46nSOu6CaVlscsmm7hGlTqtCJU6JXVCBzykCJUyrQq59hUyJXbCJzSkaug6zJpbiNyWtieV/u+4rt45FmjV0IZWGQRXnSJXQ+G9RMLi2kP7tvuE9j6V9Pl+JcbUp7dDwMbh1L95Dc6aiiivpDwgooooAKKKKACiiigAp9Mp9ABRRRQAUUUUAFFFFABRRRQAU1qdTWoASiiigAooooAKKKKAPG9cszba5fRkYxKxH0PI/nUMcfoK6vx5pZi1KO7UfJMu1v94f/AFv5Vz8cXtX5fisM6OJnF9z77DV1VoRl5BFF7V5tqvjLx1a/GjT9CtNBE3hSVU8y98kkbSuXfzM4UqeNvf8AGvU446tRxnGO1dmF5abfNG90c9e9S1pWsLClXrdaijjq5DHXdShY5akjmtW+JunaD4/0LwjNaX0t/q8bywzxQ7oUC54Zs8dD9OM9a7lO1V44xxwM+uKtxJXswtZWR5cr3d2PRc1OqfkKI06VS8Sagul6LPJnEjjy092P+Sa6rcsXJnM3zOyOVtcXV5PL2aRiPzrorW3BUcVz2ir8q119mo2rXn0KalqztqzcdCB7XjpVKa39q3njqlPD7VvUoqxlTqu5itDg10+i3xurba5/ex8H39DWK8XtU+myfZrtD/C3yms8M3RqeTLrpVIeaOkooor6A8UKKKKACiiigBV60tIvWloAbRRRQAUUUUAFFFFABRRTZZBHGzscKoyTSbsrsZ538TtcMk0WmRN8qfvJfc/wj+v5VwVW9Uvm1PUrm6c5Mrlh9Ow/LFVQM1+OZhiXi8TKo9unofpmCoLD0IwW/X1ADNSouKFSp0SuOMTqlIRVqeOOiOOrEaV2Qic0pAiVOiUKlTxpXZCBzSkCJUyr+VCr+VTKldsIHNKQIlTqlCLU6R+tdsIHNKQRp7VPGpBBHB7UIlWEjruhE5JSOo0+6+12qOfvdG+tWaxtEkKSPGejDIrZr6mhPngmz52rHlm0gooorcxCiiigAooooAKfTKfQAUUUUAFFFFABRRRQAUUUUAFNanU1qAEooooAKKKKACiiigCnq2mpqtjJA/GeVb0I6GvOpLOS1meGVdsiHBFeo1la1ocepqHXCTqPlb19jXjY/ArELnh8SPTweK9g+WWzOJjjq1HHUj2cltKY5UKMKniirwoUnF2aPalUTV0EMVW446I4+lW4oq9GnTOCcwjiq3FFRHHU7PFawtLNIsUSjLO5wAPrXpU4W3OCcx6RhVJY4UckmvMPFHiIeIdYEdu2bK3ysZ7O3dv8KTxn8QTrW/TtLLLZHiSfoZfYei/zrG0m3244rzcVilL91T26ndhsO4/vJ7nXaMMKtdXZN8q1xFzrmn+GNHudU1S6jsdPtU8ya4lPyovr+v610vh3WrLXtLtNR065ju7G6jEsM8ZyrqehFbYdtK/QzrLWxT8WfFLw/wCDfE3h3w/qk80epa9KYrJY4S6lgQPmI+7yQK6OZcg1HJa211NDNNbwzTQkmKSSMM0ZIwSpPI/Cnu1d85RktDigmnqU5EpioasMvpQsdcnLqdfNobcDeZCjeoFPqGz/AOPdKmr2Y/CjypbsKKKKokKKKKAFXrS0i9aWgBtFFFABRRRQAUUUUAFY/i66Nn4bv5AcHyyoP14/rWxXNfERivha4A7ug/8AHhXFjZOGGqSXZnThY89eEX3R5EBUqpihExUyrX45GN2fp0pAqfnU8cdEcdWESuyMDmlIEWp0TtQi1OiV2Qgc0pAiVMq5+lCr09KmRa7YQOaUgjSp0ShUqdI67YQOaUgjj9anRKESrEcddsYHJKQRx1OiUIlTxpXbCByykTWP7u5jPvit2sW3X94p9wa2q9nDaRaPKr6yuFFFFdZzBRRRQAUUUUAFPplPoAKKKKACiiigAooooAKKKKACmtTqa1ACUUUUAFFFFABRRRQAUjdKWigCleW6ToQ6BuOOOleY2/jWS0meK7tQ+xiu6M4PB9DXqzrXjfijTTZ69ex4wrSF1+h5/rXzOdSqUYwq0++p72VqFSUqczprXx1pDY3PLE3o0Z/pVl/H+iWo5nkY+iwtmvP7LT/tF1GgHfmr/iTRDaraybcB1K/l/wDrryKWPxDV7KyPSqYOje13c29Q+LUcaldP095H7SXDbR+QrjdX17VPEsgN9cF485WFPljH4d/xojsPbNcN/wALr8K2vjoeF3e4+2ecLY3PljyBMTjYTnPXjOMZrojUxOLuo6pdjBwoYazel+53VjY4xxXRWNvtxxTbWz29vrWra2+3FYwibyYXei2OvabcadqNpFe2NwuyW3mXcjr6EVs6Np9roun21jYW8dpZ26COKCFdqRqOgA9Kgt49uDV6PivSpyaVjgqJN3L0cnFZXi7Xrjw34X1PVLTTZ9YuLOBpo7C2P7ycj+Ffer8farCDpXoRl3OOUexi+CtdufFXhXTNWvNLn0W5vIRLJp9z/rISex4H16DrXQLHQq1MiZroUbu5jzWWpctxthUVJSKMKB7Utegtjhe4UUUUxBRRRQAq9aWkXrS0ANooooAKKKKACiiigArn/HkRk8MXWOdpVvyYV0FUtatPt2k3cA6vGwH1xxXLioe0oTh3TN6E/Z1Yy7NHiqrViOOhIyOvBqdEr8ljCzP0aUgRKnRKEWp40rshA55SBEqZV/KhV/Kpo0rthA5pSBEqdEoRKnjWu2EDmlII4/yqdEoRKsRx12wgckpBHHU6JQiVOi12wgcspAkdTxx7qI071YVa7YwOWUhYU/eL9a06qW8fzg/jVuvQpRsjgqO7CiiitzIKKKKACiiigAp9Mp9ABRRRQAUUUUAFFFFABRRRQAU1qdTWoASiiigAooooAKKKKACiiigBCK8q+JXiLQIfGGn6I2pwR+IbiAyrYHO9oxnDdMdm4znivVqwdU8D6Dq+tJrN1pVrLrEcDW0eoNEDNHGeqhuo6n8648Xh44mjKm/l6nTh6zoVVNHmSxvEGaJmR8EBlODXM/C3VNR174caDPqV5PfXPlMJJLhy7Fg7KSSe/Fd/eaZJp949vKPmU8H1HY1z3gPSY9P8L2kMS7Y98zKo7BpXOP1r4iEZU6cqct7r9T6uTVScZra3+RoR2ffFefN+zl4XuvHw8Vv9q+0+eLo2e8eQZgc78Yz15xnGa9XSD2qzHDXXh6lSlfkdrmNaEKludXsQw24XqKvww+tRfaLaG4it3nijuJcmOFnAd8ddo6nHtWhHHXRGDMZTQkcdWY1555rzLxV8etB8H/E7SfBN3aXkt/f+WPtMSjyomkOIwQTk5PUjpXqscftXpRoygk2tzhdWMrpPY474c+HfFmhz683ifxDFrsd1etNp6xxbPs0JzhDwPbjnGOvNd1HHRHHU6JmuxJyd2cjairIESrMUfINEcdTjiuyEepzSkFFFFbGIUUUUAFFFFACr1paRetLQA2iiigAooooAKKKKACiiigDyrxFpn9m6zcRgYjY+Yn0PP+NU1Su/8ZaOb6yFxGuZYMk46le9cOielfneOwjw+IaS0eqPtcHiPbUVfdAiVMq/lQq/lUyrWMIG8pAiVOiUIlTpH612QgcspCJH7VYSOhEqxHH0rthA5ZSCOOp0WhFqdErthA5ZSCNKnjjpY46nVa7IxOWUgRanSP8AGhEqeOPPJrsjE5ZSHQrtBNSUUV1pWOZu4UUUUxBRRRQAUUUUAFPplPoAKKKKACiiigAooooAKKKKACmtTqa1ACUUUUAFFFFABRRRQAUUUUAFFFFAGZrmipq0IIwk6fcf+h9q8z8I2r2nhzT4ZARJHFtOe5BIzXr9cx4e0eK98M2sco2yRtKocdRiRhXl4vBKsnKG534bFOi+WWxz11I1rZzzJC9w8cbOsMf3nIGdo9z0/Gsb4a+LLzxz4Xi1W/0K68O3DyvGbG8++ApwG5A4P0rs7rR57FvmXenZ16UyNe55ryI0nTTjKOp6rqKbUovQ5fWPhjofiDxnonim9glfWNHVltXSYqgBz95e/U10uqala6Dpd5qV9KILK0iaeaU/wooyT+Qq3GlOutNt9Ts57O7hS4tbiNopYZBlXVhggj0INdkE3bm6HLJ2u47s4X4feKPA3xoK+JtHsoL6902U263N5ZhLm3OMjBPIBByMH1r0qOPFc94H+Hnh74d6bJYeHNLi0u0lkMzpGWYu5GMksSTwAK6iNK7+VN+7scSbS97cESrMcdEcdTgYrphAwlIQDaMUtFFbmIUUUUAFFFFABRRRQAq9aWkXrS0ANooooAKKKKACiiigAooooADzxXC+I9COnXBmiX/RpD/3yfT6V3VMmhS4iaORQ6MMFTXFisLHFQ5Xv0OrD4iWHnzLY80RKnVK1NV0CTTmLx5kt89epX2NUo0r5OWHlSlyyR9JGtGpHmiwjjqdEoRKsRx10QiYykEcdTotCJU8acV2wgcspAiVYjjojjqdVrthE5ZSBVqeNKI0qeOPPWuuEDllII481NRRXUlY5m7hRRRVCCiiigAooooAKKKKACn0yn0AFFFFABRRRQAUUUUAFFFFABTWp1NagBKKKKACiiigAooooAKKKKACiiigArK8M/LpbL/dubgf+RnrVqjo8YhtZVH/AD8TH85GP9aBF7rVWXTbeYklNp9V4q1RUyipbotScdmZ39kKv3ZPzFY82vadZ6m1hJO32hWCkCMkZOMc/jXU15ncWZu9evJ8ZLTEg/Q4H8q8XHzlh1D2S1bPTwcVWclUeiR6Gtnjq1TLCq+9cR8TfCfibxlo+kR+GfFMnhW5gvI7i4mji3maIfej/r6HvXdDoO9ezGMeVNHmOUr2YUUUVZIUUUUAFFFFABRRRQAUUUUAKvWlpF60tADaKKKACiiigAooooAKKKKACiiigCpfXPkqQRkY5FctdeV5m6Ndnqo6V1N7a+eprDuNJYE4FZVKUKqtNGkKkqbvFlOEq3Q81ZRarvp7r/CaFjuI+jN/OuF4K3ws7Fim/iRfRKsRx1mpdXC9UVvwNSrqM6/8sl/Wqjh5IUq0WairUyqFGTx71iNqF233dqf7q/41XkS5uD+8d3HoTxXTGi1uc8ql9jbuNYtrbIDea/8AdXp+dRW+tNNIMjaPQVlx6a7Y+WtGz0oqwJroSSMbtm3FJ5ig0+mRR+WoFPoEFFFFABRRRQAUUUUAFFFFABT6ZT6ACiiigAooooAKKKKACiiigAprU6mtQAlFFFABRRRQAUUUUAFFFFABRRRQAVQ0cMsd0G/5+ZSPoWyKv1FD96X5cfN+fA5oAloorlfidpXinWvBt7aeDdWt9F19yhhvLlNyKAwLDocZGRnBprUGdVXl+sa/L4f+L/hTwqkEctlrdpd3Ely+fMR4gCAvbBzzmvRNGhvLfSLKLUZ0ur+OFFuJ412rJIFAZgOwJycV518QtLmb40/CzUkXdFE+o20h9N9vuH/os1DpQqP31ew/aTgvddrnp6KI1CjoOKdRRVCCiiigAooooAKKKKACiiigAooooAVetLSL1paAG0UUUAFFFFABRRRQAUUUUAFFFFABTWRW6inUUARNbRt2pjWMZ7VYooAqf2fH6Uf2bH6VbooAqjT4x2p62ca9qnooAjWFF6CpMAUUUAFFFFABRRRQAUUUUAFFFFABRRRQAU+mU+gAooooAKKKKACiiigAooooAKa1OprUAJRRRQAUUUUAFFFFABRRRQAUUUUAFFFFABRRRQAVzHiLbJ4y8JREZKSXU49tsJXP/kSunrnvFEH2W+0fWFzmznMM3vDMAjfk3lt/wE00JnQ0UUUhhRRRQAUUUUAFFFFABRRRQAUUUUAKvWlpF60tADaKKKACiiigAooooAKKKKACiiigAooooAKKKKACiiigAooooAKKKKACiiigAooooAKKKKACiiigAooooAKfTKfQAUUUUAFFFFABRRRQAUUUUAFNanU1qAEooooAKKKKACiiigAooooAKKKKACiiigAooooAKhvbSO/s5raUZjlQo30IxU1FAFfTzKbOHzv9cFw/uRwT+NWKKKACiiigAooooAKKKKACiiigAooooAVetLSL1paAG0UUUAFFFFABRRRQAUUUUAFFFFABRRRQAUUUUAFFFFABRRRQAUUUUAFFFFABRRRQAUUUUAFFFFABRRRQAU+mU+gAooooAKKKKACiiigAooooAKa1OprUAJRRRQAUUUUAFFFFABRRRQAUUUUAFFFFABRRRQAUUUUAFFFFABRRRQAUUUUAFFFFABRRRQAUUUUAKvWlpF60tADaKKKACiiigAooooAKKKKACiiigAooooAKKKKACiiigAooooAKKKKACiiigAooooAKKKKACiiigAooooAKfTKfQAUUUUAFFFFABRRRQAUUUUAFNanU1qAEooooAKKKKACiiigAooooAKKKKACiivNf2k/iRqnwh+A/jjxposVrPquiaZJeW0d6rNCzrjAcKQSPoRQB6VRXwrrX7Z3xL8C67qHhjVpvA/ivVIZ/D80eseG4p/siQX979mlgmRpmKzAfOpDYIOSte1af+2x4D1Tx4nhy30/xC1rcapcaHY+ImsANMv8AUYQxe0hl37mclGVSVCswwGNAH0BRXyl4o/bs0ibRfiDptn4Z8Y+DPFPhfw7Jr87eItBRktotyqjNGJxuZi2VQsu4KxzxXS65+254G8JeIjoupWmu3kWn/YYNc8RWWnBtM0me6VDElw+/cpO9SdoYJuGTQB9EUV5N8N/2kNC+KnxA8ReFNC0LxG7eH7y607UdYn0/ZpsVzAyq0In3YZ2DBgAPu8nHAr1mgAooooAKKKKACiiigAooooAKKKKAFXrS0i9aWgBtFFFABRRRQAUUUUAFFFFABRRRQAUUUUAFFFfNnx1+JnjHU/jdp3wv8I+MLL4cWdr4an8W674qu7GK7eG2SbyUijSYiNRuDM7t0UcUAfSdFfKGj/tdan4X0PwF4fb+yPjr438R3GoWUF98PL63S0me2RZVMpkfZE5hcM4DYUg4yCK1ov23LJvFgSXwNrEPgJfEa+EZ/GpuYDbRaqSEMZh3eYYhKfKM33d3tQB9M0V8keFP+CiXhDxz4+Xw1Z6XLZafqV1e6bo+tf2naSy3Fzbq5+ezDmaBHMbeW8i4YgdNwr2r9mfx5c/E/wCAfgfxXeXV1fXWraalzJcXqRJNISTy6xAIDx/CAKAPTaKKKACiiigAooooAKKKKACiiigAooooAKfTKfQAUUUUAFFFFABRRRQAUUUUAFNanU1qAEooooAKKKKACiiigAooooAKKKKACuC+PXwxk+NHwb8XeBor9dKk16wkshevF5oh3Y+YrkbunTIrvaKAPBfHv7I/hXWPhxp/hXwZpmh+BBDrml61dTaXpUcS3TWcySYdY9uSwUgMScZ71xPw4/Yff4Y/ES51PTb7wfeeHU1O81ew/tDwlDNrVtNMWeNPtxfOyKV9ykLuwoXOK+sKKAPjPwv+xL8RrH4bfEzwb4g+KGja7B46tLo3+q/8I60eoTXspXbPNN553oihkWMBQARjGOda8/YVEfxYv/E1pe+EdR0bWp7K71ay8S+E4tTulkhiSKUWs7uPKSVYwSCrbSSRX1tRQB5p8Dfg+/wdtvG0L6kmor4i8UX3iJAkPli3W42Yh6ndt2fe4znoK9LoooAKKKKACiiigAooooAKKKKACiiigBV60tIvWloAbRRRQAUUUUAFFFFABRRRQAUUUUAFFFFABXjfxu/ZyX4reI9I8V6H4t1LwF400y0m01NY06CG5S4spSDJbTwTKySoWAYZ6HmvZKKAPnv4d/sW+E/hlrHw81PStU1B7zwne6pqc006xltVu7+ERzzT7VAXAA2qgAAAHaqEn7EukP45e8HjLW18BSeJB4vk8C+XD9jbVA2/zPN2+Z5XmASGHO3d+VfSdFAHzp8N/wBjWw+GHiW7l0vxbeSeEmkvJrPw5NpVk32WS5LFv9L8rz3VGdmRSw29MkcV6v8ABj4YWfwX+FfhnwNp95PqFloVmtnFdXIUSSKpPLBeM89q7SigAooooAKKKKACiiigAooooAKKKKACiiigAp9Mp9ABRRRQAUUUUAFFFFABRRRQAU1qdTWoASiiigAooooAKKKKACiiigAooooAKKKKACiiigAooooAKKKKACiiigAooooAKKKKACiiigAooooAVetLSL1paAG0UUUAFFFFABRRRQAUUUUAFFFFABRRRQAUUUUAFFFFABRRRQAUUUUAFFFFABRRRQAUUUUAFFFFABRRRQAU+mU+gAooooAKKKKAP//Z">
            <a:extLst>
              <a:ext uri="{FF2B5EF4-FFF2-40B4-BE49-F238E27FC236}">
                <a16:creationId xmlns:a16="http://schemas.microsoft.com/office/drawing/2014/main" id="{D1BF5BC4-07AB-4BD3-B5C7-FF8BCAB9E6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pic>
        <p:nvPicPr>
          <p:cNvPr id="21512" name="Afbeelding 7">
            <a:extLst>
              <a:ext uri="{FF2B5EF4-FFF2-40B4-BE49-F238E27FC236}">
                <a16:creationId xmlns:a16="http://schemas.microsoft.com/office/drawing/2014/main" id="{E87BC4E8-D904-4D23-A47E-D8A3031FD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163763"/>
            <a:ext cx="3703638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8574212" cy="1449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Tijdpad aanmelding: zie websites: 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www.deapollo.nl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 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en</a:t>
            </a:r>
            <a:r>
              <a:rPr lang="nl-NL" u="sng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www.elkadam.info</a:t>
            </a:r>
            <a:endParaRPr lang="nl-NL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6" name="Tijdelijke aanduiding voor inhoud 7">
            <a:extLst>
              <a:ext uri="{FF2B5EF4-FFF2-40B4-BE49-F238E27FC236}">
                <a16:creationId xmlns:a16="http://schemas.microsoft.com/office/drawing/2014/main" id="{80BE3D71-A2F5-4AAB-85D8-304056FD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75" y="2182812"/>
            <a:ext cx="7543800" cy="4022725"/>
          </a:xfrm>
        </p:spPr>
        <p:txBody>
          <a:bodyPr rtlCol="0">
            <a:normAutofit/>
          </a:bodyPr>
          <a:lstStyle/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tussenvoorziening De Apollo: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Tussen 17 feb en 20 maart 2024 worden uw kind en u uitgenodigd voor een intakegesprek. Dit gebeurt nadat </a:t>
            </a:r>
            <a:r>
              <a:rPr lang="nl-NL" sz="2400" u="sng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alle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informatie over uw kind is aangeleverd door basisschool en het dossier compleet is.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Officiële uitslag loting en matching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Op woensdag 17 april 2024 om 15.30 uur.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6912768" cy="122413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sz="3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bij vragen: raadpleeg de IB-er</a:t>
            </a:r>
            <a:endParaRPr lang="nl-NL" sz="31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AA6E7DF7-D521-4EBD-8193-9D3034E81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846264"/>
            <a:ext cx="6192687" cy="3801696"/>
          </a:xfrm>
        </p:spPr>
      </p:pic>
    </p:spTree>
    <p:extLst>
      <p:ext uri="{BB962C8B-B14F-4D97-AF65-F5344CB8AC3E}">
        <p14:creationId xmlns:p14="http://schemas.microsoft.com/office/powerpoint/2010/main" val="409049834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7712ADD-CCF1-447F-BE93-0DC2B828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13" y="116632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Intakedossier</a:t>
            </a:r>
          </a:p>
        </p:txBody>
      </p:sp>
      <p:sp>
        <p:nvSpPr>
          <p:cNvPr id="29699" name="Tijdelijke aanduiding voor inhoud 1">
            <a:extLst>
              <a:ext uri="{FF2B5EF4-FFF2-40B4-BE49-F238E27FC236}">
                <a16:creationId xmlns:a16="http://schemas.microsoft.com/office/drawing/2014/main" id="{ACC34660-3B71-4B52-BA2F-9BAC1BCA7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 err="1">
                <a:ea typeface="ＭＳ Ｐゴシック"/>
              </a:rPr>
              <a:t>Oki-doc</a:t>
            </a:r>
            <a:r>
              <a:rPr lang="nl-NL" altLang="nl-NL" sz="2200" dirty="0">
                <a:ea typeface="ＭＳ Ｐゴシック"/>
              </a:rPr>
              <a:t>  </a:t>
            </a:r>
            <a:endParaRPr lang="nl-NL" dirty="0"/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Recente testgegevens (CITO </a:t>
            </a:r>
            <a:r>
              <a:rPr lang="nl-NL" altLang="nl-NL" sz="2200" dirty="0" err="1">
                <a:ea typeface="ＭＳ Ｐゴシック"/>
              </a:rPr>
              <a:t>lvs</a:t>
            </a:r>
            <a:r>
              <a:rPr lang="nl-NL" altLang="nl-NL" sz="2200" dirty="0">
                <a:ea typeface="ＭＳ Ｐゴシック"/>
              </a:rPr>
              <a:t> en/of drempelonderzoek)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IQ gegevens :</a:t>
            </a:r>
            <a:r>
              <a:rPr lang="nl-NL" altLang="nl-NL" sz="2200" dirty="0" err="1">
                <a:ea typeface="ＭＳ Ｐゴシック"/>
              </a:rPr>
              <a:t>wisc</a:t>
            </a:r>
            <a:r>
              <a:rPr lang="nl-NL" altLang="nl-NL" sz="2200" dirty="0">
                <a:ea typeface="ＭＳ Ｐゴシック"/>
              </a:rPr>
              <a:t> V of </a:t>
            </a:r>
            <a:r>
              <a:rPr lang="nl-NL" altLang="nl-NL" sz="2200" dirty="0" err="1">
                <a:ea typeface="ＭＳ Ｐゴシック"/>
              </a:rPr>
              <a:t>Adit</a:t>
            </a:r>
            <a:r>
              <a:rPr lang="nl-NL" altLang="nl-NL" sz="2200" dirty="0">
                <a:ea typeface="ＭＳ Ｐゴシック"/>
              </a:rPr>
              <a:t>, indien aanwezig 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Rapportage sociaal-emotioneel functioneren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Handelingsplan of groeidocument, indien aanwezig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Behandelrapportage of rapportage hulpverlening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Overige relevante documenten (dyslexieverklaring </a:t>
            </a:r>
            <a:r>
              <a:rPr lang="nl-NL" altLang="nl-NL" sz="2200" dirty="0" err="1">
                <a:ea typeface="ＭＳ Ｐゴシック"/>
              </a:rPr>
              <a:t>etc</a:t>
            </a:r>
            <a:r>
              <a:rPr lang="nl-NL" altLang="nl-NL" sz="2200" dirty="0">
                <a:ea typeface="ＭＳ Ｐゴシック"/>
              </a:rPr>
              <a:t>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Overleg met basisschool indien wenselijk</a:t>
            </a:r>
            <a:endParaRPr lang="nl-NL" altLang="nl-NL" sz="2200" dirty="0">
              <a:ea typeface="ＭＳ Ｐゴシック"/>
              <a:cs typeface="Calibri"/>
            </a:endParaRPr>
          </a:p>
          <a:p>
            <a:pPr eaLnBrk="1" hangingPunct="1"/>
            <a:endParaRPr lang="nl-NL" altLang="nl-NL" sz="22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6F5B6B27-4610-4AFD-B3E7-81069E44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61838"/>
            <a:ext cx="1056284" cy="63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CE0F4B-96AA-47AD-B80C-F02DF6A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Plaatsingsbesluit</a:t>
            </a:r>
          </a:p>
        </p:txBody>
      </p:sp>
      <p:sp>
        <p:nvSpPr>
          <p:cNvPr id="28673" name="Tijdelijke aanduiding voor inhoud 1">
            <a:extLst>
              <a:ext uri="{FF2B5EF4-FFF2-40B4-BE49-F238E27FC236}">
                <a16:creationId xmlns:a16="http://schemas.microsoft.com/office/drawing/2014/main" id="{F1A2E5A4-BD07-4518-893C-D5F85A3C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itchFamily="34" charset="0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Besluit wordt genomen door plaatsing- en advies commissie op basis van: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Dossieronderzoek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met leerling en ouders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sociaal-emotioneel functioneren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motivatie, werkhouding, gedrag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Extra informatie van de basisschool kan worden opgevraagd</a:t>
            </a:r>
          </a:p>
        </p:txBody>
      </p:sp>
      <p:pic>
        <p:nvPicPr>
          <p:cNvPr id="31748" name="picture" descr="De Apollo 300ppi">
            <a:extLst>
              <a:ext uri="{FF2B5EF4-FFF2-40B4-BE49-F238E27FC236}">
                <a16:creationId xmlns:a16="http://schemas.microsoft.com/office/drawing/2014/main" id="{A34FD1CC-99AF-43E6-827B-4E4908179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24000"/>
            <a:ext cx="1255234" cy="76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052590F-6D25-41A7-8902-038CE946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Vragen</a:t>
            </a:r>
          </a:p>
        </p:txBody>
      </p:sp>
      <p:sp>
        <p:nvSpPr>
          <p:cNvPr id="24578" name="Tijdelijke aanduiding voor inhoud 1">
            <a:extLst>
              <a:ext uri="{FF2B5EF4-FFF2-40B4-BE49-F238E27FC236}">
                <a16:creationId xmlns:a16="http://schemas.microsoft.com/office/drawing/2014/main" id="{F0E75D42-A64E-4D2D-9EAE-DE89BB8C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795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3000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?</a:t>
            </a:r>
          </a:p>
        </p:txBody>
      </p:sp>
      <p:pic>
        <p:nvPicPr>
          <p:cNvPr id="34820" name="picture" descr="De Apollo 300ppi">
            <a:extLst>
              <a:ext uri="{FF2B5EF4-FFF2-40B4-BE49-F238E27FC236}">
                <a16:creationId xmlns:a16="http://schemas.microsoft.com/office/drawing/2014/main" id="{327978A4-AF43-4D12-861C-8780622B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52462"/>
            <a:ext cx="1072109" cy="83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53E7E-C626-4888-8903-9EFC3BF9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43800" cy="468052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Heel veel succes en plezier de komende maanden!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B8F066C7-54CE-4B2E-BB9B-E7EC22AA1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15" y="620688"/>
            <a:ext cx="1296144" cy="82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" descr="De Apollo 300ppi">
            <a:extLst>
              <a:ext uri="{FF2B5EF4-FFF2-40B4-BE49-F238E27FC236}">
                <a16:creationId xmlns:a16="http://schemas.microsoft.com/office/drawing/2014/main" id="{FF8FE03D-8331-4779-8BE3-E489AE7E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66433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C9BF3E6-7AF7-4177-B7FF-AC282D20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Welkom</a:t>
            </a:r>
          </a:p>
        </p:txBody>
      </p:sp>
      <p:sp>
        <p:nvSpPr>
          <p:cNvPr id="12291" name="Tijdelijke aanduiding voor inhoud 1">
            <a:extLst>
              <a:ext uri="{FF2B5EF4-FFF2-40B4-BE49-F238E27FC236}">
                <a16:creationId xmlns:a16="http://schemas.microsoft.com/office/drawing/2014/main" id="{58585591-EAFB-4BD1-A8A2-7F7F0EDB7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Jan-Willem </a:t>
            </a:r>
            <a:r>
              <a:rPr lang="nl-NL" altLang="nl-NL" sz="2400" dirty="0" err="1">
                <a:ea typeface="ＭＳ Ｐゴシック"/>
              </a:rPr>
              <a:t>Dienske</a:t>
            </a:r>
            <a:r>
              <a:rPr lang="nl-NL" altLang="nl-NL" sz="2400" dirty="0">
                <a:ea typeface="ＭＳ Ｐゴシック"/>
              </a:rPr>
              <a:t>, directeur  </a:t>
            </a:r>
            <a:endParaRPr lang="nl-NL" altLang="nl-NL" sz="2400" dirty="0">
              <a:ea typeface="ＭＳ Ｐゴシック"/>
              <a:cs typeface="Calibri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Koen Daamen, teamleider onderbouw</a:t>
            </a:r>
          </a:p>
          <a:p>
            <a:pPr marL="0" indent="0" algn="ctr">
              <a:buNone/>
            </a:pPr>
            <a:r>
              <a:rPr lang="nl-NL" altLang="nl-NL" sz="2400" dirty="0">
                <a:ea typeface="ＭＳ Ｐゴシック"/>
                <a:cs typeface="Calibri"/>
              </a:rPr>
              <a:t>Charlotte Gabel, zorg coördinator</a:t>
            </a:r>
          </a:p>
        </p:txBody>
      </p:sp>
      <p:pic>
        <p:nvPicPr>
          <p:cNvPr id="12292" name="picture" descr="De Apollo 300ppi">
            <a:extLst>
              <a:ext uri="{FF2B5EF4-FFF2-40B4-BE49-F238E27FC236}">
                <a16:creationId xmlns:a16="http://schemas.microsoft.com/office/drawing/2014/main" id="{FE1F6822-467E-4C17-8EBE-F6919102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08720"/>
            <a:ext cx="11888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8EE5A7-DEC8-4C13-83CB-87425C89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04664"/>
            <a:ext cx="7543800" cy="14493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Tussenvoorziening : 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tussen regulier en speciaal</a:t>
            </a:r>
          </a:p>
        </p:txBody>
      </p:sp>
      <p:sp>
        <p:nvSpPr>
          <p:cNvPr id="14338" name="Tijdelijke aanduiding voor inhoud 1">
            <a:extLst>
              <a:ext uri="{FF2B5EF4-FFF2-40B4-BE49-F238E27FC236}">
                <a16:creationId xmlns:a16="http://schemas.microsoft.com/office/drawing/2014/main" id="{CD6EEE23-CDF3-404F-B6EF-E6978689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2132856"/>
            <a:ext cx="7543800" cy="4022725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Wij zijn een school voor leerlingen met een extra ondersteuningsbehoefte als gevolg van: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1) Diagnose van een kinderpsychiater( bv. ad(h)d,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ass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angst).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2) Leerachterstanden niet passend bij de mogelijkheden. 	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3) Bijzondere omstandigheden waardoor plaatsing op regulier onderwijs onwenselijk is (bijv. faalangst, thuissituatie etc.).</a:t>
            </a: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b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</a:br>
            <a:b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</a:b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7412" name="picture" descr="De Apollo 300ppi">
            <a:extLst>
              <a:ext uri="{FF2B5EF4-FFF2-40B4-BE49-F238E27FC236}">
                <a16:creationId xmlns:a16="http://schemas.microsoft.com/office/drawing/2014/main" id="{52FC4E77-6FF2-4DBA-A33E-B702A0E08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09" y="549274"/>
            <a:ext cx="1187829" cy="71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78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7B1882-E509-4CCD-9A34-66C1670C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 : Missie</a:t>
            </a:r>
          </a:p>
        </p:txBody>
      </p:sp>
      <p:sp>
        <p:nvSpPr>
          <p:cNvPr id="13315" name="Tijdelijke aanduiding voor inhoud 1">
            <a:extLst>
              <a:ext uri="{FF2B5EF4-FFF2-40B4-BE49-F238E27FC236}">
                <a16:creationId xmlns:a16="http://schemas.microsoft.com/office/drawing/2014/main" id="{EF9C42C8-1875-40B1-B003-B8BCCA2A4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4967287" cy="3810000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De Apollo biedt leerlingen die een extra ondersteuningsbehoefte hebben, de mogelijkheid zich te ontwikkelen tot zelfbewuste, zelfstandige, verantwoordelijke en mondige mensen. </a:t>
            </a:r>
          </a:p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Ons onderwijs heeft tot doel dat de leerlingen kunnen doorstromen naar passend vervolgonderwijs en toegerust zijn om optimaal te functioneren in de maatschappij</a:t>
            </a: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3316" name="Picture 4" descr="S:\OU6\GDIR-Fotos\2012-2013\2012-11-23 Schoolfeest\IMG_3793.JPG">
            <a:extLst>
              <a:ext uri="{FF2B5EF4-FFF2-40B4-BE49-F238E27FC236}">
                <a16:creationId xmlns:a16="http://schemas.microsoft.com/office/drawing/2014/main" id="{16B1975E-6A0F-477D-9711-C2DFC5502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8244">
            <a:off x="5746750" y="3335338"/>
            <a:ext cx="3217863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" descr="De Apollo 300ppi">
            <a:extLst>
              <a:ext uri="{FF2B5EF4-FFF2-40B4-BE49-F238E27FC236}">
                <a16:creationId xmlns:a16="http://schemas.microsoft.com/office/drawing/2014/main" id="{EFBFFDBF-0680-4D4F-8732-25D5CE5A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973138"/>
            <a:ext cx="1087958" cy="65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D1A400B-233D-4AFA-938C-9D5E4CDE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Apollo: Visie</a:t>
            </a:r>
          </a:p>
        </p:txBody>
      </p:sp>
      <p:sp>
        <p:nvSpPr>
          <p:cNvPr id="14339" name="Tijdelijke aanduiding voor inhoud 1">
            <a:extLst>
              <a:ext uri="{FF2B5EF4-FFF2-40B4-BE49-F238E27FC236}">
                <a16:creationId xmlns:a16="http://schemas.microsoft.com/office/drawing/2014/main" id="{AD6F6769-6741-47EC-A6EC-C06E68AA01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989138"/>
            <a:ext cx="7875588" cy="4021137"/>
          </a:xfrm>
        </p:spPr>
        <p:txBody>
          <a:bodyPr/>
          <a:lstStyle/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Veiligheid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Leren in kleine klassen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Eenduidige aanpak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Positieve en voorspelbare benadering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Maatwerk op didactisch- en pedagogisch gebied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Ontwikkeling van sociale vaardigheden</a:t>
            </a:r>
            <a:endParaRPr lang="en-US" altLang="nl-NL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Ondersteuning in</a:t>
            </a:r>
            <a:r>
              <a:rPr lang="nl-NL" altLang="nl-NL" b="1" dirty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de klas</a:t>
            </a:r>
          </a:p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Ouderparticipatie is belangrijk  </a:t>
            </a:r>
            <a:endParaRPr lang="en-US" altLang="nl-NL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4340" name="picture" descr="De Apollo 300ppi">
            <a:extLst>
              <a:ext uri="{FF2B5EF4-FFF2-40B4-BE49-F238E27FC236}">
                <a16:creationId xmlns:a16="http://schemas.microsoft.com/office/drawing/2014/main" id="{F49D1303-7690-4865-AAAC-8D880AAC4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11238"/>
            <a:ext cx="1161716" cy="6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7584D-7349-47AE-AACC-C66B4A89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Ons onderwijs</a:t>
            </a:r>
          </a:p>
        </p:txBody>
      </p:sp>
      <p:sp>
        <p:nvSpPr>
          <p:cNvPr id="17411" name="Tijdelijke aanduiding voor tekst 2">
            <a:extLst>
              <a:ext uri="{FF2B5EF4-FFF2-40B4-BE49-F238E27FC236}">
                <a16:creationId xmlns:a16="http://schemas.microsoft.com/office/drawing/2014/main" id="{44FD608E-CE2D-44CF-A3B5-A2094A8B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237" y="1748631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VMBO-T</a:t>
            </a:r>
          </a:p>
        </p:txBody>
      </p:sp>
      <p:sp>
        <p:nvSpPr>
          <p:cNvPr id="16388" name="Tijdelijke aanduiding voor inhoud 4">
            <a:extLst>
              <a:ext uri="{FF2B5EF4-FFF2-40B4-BE49-F238E27FC236}">
                <a16:creationId xmlns:a16="http://schemas.microsoft.com/office/drawing/2014/main" id="{00BCF6A9-F15C-45D4-91A6-FD4B89A154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51802" y="2214563"/>
            <a:ext cx="4040188" cy="3941762"/>
          </a:xfrm>
        </p:spPr>
        <p:txBody>
          <a:bodyPr/>
          <a:lstStyle/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onderbouw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bovenbouw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</a:t>
            </a:r>
            <a:endParaRPr lang="nl-NL" altLang="nl-NL" dirty="0">
              <a:ea typeface="ＭＳ Ｐゴシック"/>
              <a:cs typeface="Calibri" panose="020F0502020204030204"/>
            </a:endParaRPr>
          </a:p>
        </p:txBody>
      </p:sp>
      <p:sp>
        <p:nvSpPr>
          <p:cNvPr id="17412" name="Tijdelijke aanduiding voor tekst 3">
            <a:extLst>
              <a:ext uri="{FF2B5EF4-FFF2-40B4-BE49-F238E27FC236}">
                <a16:creationId xmlns:a16="http://schemas.microsoft.com/office/drawing/2014/main" id="{B9DAF0BC-A454-4280-8B34-02D6FD092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1728637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HAVO</a:t>
            </a:r>
          </a:p>
        </p:txBody>
      </p:sp>
      <p:sp>
        <p:nvSpPr>
          <p:cNvPr id="16390" name="Tijdelijke aanduiding voor inhoud 5">
            <a:extLst>
              <a:ext uri="{FF2B5EF4-FFF2-40B4-BE49-F238E27FC236}">
                <a16:creationId xmlns:a16="http://schemas.microsoft.com/office/drawing/2014/main" id="{9487FCE4-4809-4BA8-B154-04106CED9B0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072662" y="2182662"/>
            <a:ext cx="4041775" cy="3941762"/>
          </a:xfrm>
        </p:spPr>
        <p:txBody>
          <a:bodyPr/>
          <a:lstStyle/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3-jarige onderbouw</a:t>
            </a:r>
          </a:p>
          <a:p>
            <a:pPr marL="90170" indent="-9017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2-jarige bovenbouw</a:t>
            </a:r>
            <a:endParaRPr lang="nl-NL" altLang="nl-NL" dirty="0">
              <a:ea typeface="ＭＳ Ｐゴシック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 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2,3,4,5</a:t>
            </a:r>
            <a:endParaRPr lang="nl-NL" altLang="nl-NL" dirty="0">
              <a:ea typeface="ＭＳ Ｐゴシック"/>
              <a:cs typeface="Calibri"/>
            </a:endParaRPr>
          </a:p>
        </p:txBody>
      </p:sp>
      <p:sp>
        <p:nvSpPr>
          <p:cNvPr id="16391" name="Tekstvak 2">
            <a:extLst>
              <a:ext uri="{FF2B5EF4-FFF2-40B4-BE49-F238E27FC236}">
                <a16:creationId xmlns:a16="http://schemas.microsoft.com/office/drawing/2014/main" id="{7278982D-4359-4A9E-97D0-492B6532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" y="4936332"/>
            <a:ext cx="820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                                        Plaatsing op basis van dossieranalyse</a:t>
            </a:r>
          </a:p>
        </p:txBody>
      </p:sp>
      <p:pic>
        <p:nvPicPr>
          <p:cNvPr id="16392" name="picture" descr="De Apollo 300ppi">
            <a:extLst>
              <a:ext uri="{FF2B5EF4-FFF2-40B4-BE49-F238E27FC236}">
                <a16:creationId xmlns:a16="http://schemas.microsoft.com/office/drawing/2014/main" id="{BDB6A8D5-0E87-4A43-8980-6580B1139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82637"/>
            <a:ext cx="1269812" cy="76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BE9E3-9FFC-4CA7-98C6-05658855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Toelatingscriteria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F89C6C4-8747-455E-A9F4-06A0CBB5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085138" cy="3949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1: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 dient de capaciteiten te hebben voor 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VMBO-t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HAVO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2: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heeft een extra ondersteuningsbehoefte op het gebied van de sociale - emotionele of didactische ontwikkeling </a:t>
            </a:r>
            <a:r>
              <a:rPr lang="nl-NL" altLang="nl-NL" sz="1800" u="sng" dirty="0">
                <a:ea typeface="ＭＳ Ｐゴシック" panose="020B0600070205080204" pitchFamily="34" charset="-128"/>
              </a:rPr>
              <a:t>waaraan wij kunnen voldoen</a:t>
            </a:r>
            <a:r>
              <a:rPr lang="nl-NL" altLang="nl-NL" sz="18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nl-NL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Focus op internaliserende problematiek</a:t>
            </a:r>
          </a:p>
        </p:txBody>
      </p:sp>
      <p:pic>
        <p:nvPicPr>
          <p:cNvPr id="18436" name="picture" descr="De Apollo 300ppi">
            <a:extLst>
              <a:ext uri="{FF2B5EF4-FFF2-40B4-BE49-F238E27FC236}">
                <a16:creationId xmlns:a16="http://schemas.microsoft.com/office/drawing/2014/main" id="{1EDAC568-BFF4-4DF4-BFD3-747FF6FE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731838"/>
            <a:ext cx="1243071" cy="7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C624BC2-A2F9-428D-9D15-2C9A1277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Ons zorgteam</a:t>
            </a:r>
          </a:p>
        </p:txBody>
      </p:sp>
      <p:sp>
        <p:nvSpPr>
          <p:cNvPr id="19459" name="Tijdelijke aanduiding voor inhoud 1">
            <a:extLst>
              <a:ext uri="{FF2B5EF4-FFF2-40B4-BE49-F238E27FC236}">
                <a16:creationId xmlns:a16="http://schemas.microsoft.com/office/drawing/2014/main" id="{5FF74D8C-2129-421E-BCF2-3BF6C21488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Mentoren  (leren leven - leren kiezen - leren leren)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Begeleiders passend onderwijs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Pedagogische ondersteuners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Leerjaarcoördinatoren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Zorgcoördinator/orthopedagoog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 Jeugdarts en ouder-</a:t>
            </a:r>
            <a:r>
              <a:rPr lang="nl-NL" altLang="nl-NL" dirty="0" err="1">
                <a:ea typeface="ＭＳ Ｐゴシック"/>
              </a:rPr>
              <a:t>kindadviseur</a:t>
            </a:r>
            <a:r>
              <a:rPr lang="nl-NL" altLang="nl-NL" dirty="0">
                <a:ea typeface="ＭＳ Ｐゴシック"/>
              </a:rPr>
              <a:t> (OKT)</a:t>
            </a:r>
            <a:endParaRPr lang="nl-NL" altLang="nl-NL" dirty="0">
              <a:ea typeface="ＭＳ Ｐゴシック" panose="020B0600070205080204" pitchFamily="34" charset="-128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Specialistische Jeugdhulpverlening: </a:t>
            </a:r>
            <a:r>
              <a:rPr lang="nl-NL" altLang="nl-NL" dirty="0" err="1">
                <a:ea typeface="ＭＳ Ｐゴシック"/>
              </a:rPr>
              <a:t>Fibbe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Extern en Intern Zorg Advies Team</a:t>
            </a:r>
            <a:endParaRPr lang="nl-NL" altLang="nl-NL" dirty="0">
              <a:ea typeface="ＭＳ Ｐゴシック"/>
              <a:cs typeface="Calibri"/>
            </a:endParaRPr>
          </a:p>
          <a:p>
            <a:pPr marL="0" indent="0">
              <a:buNone/>
            </a:pPr>
            <a:endParaRPr lang="nl-NL" altLang="nl-NL" dirty="0">
              <a:ea typeface="ＭＳ Ｐゴシック"/>
              <a:cs typeface="Calibri"/>
            </a:endParaRPr>
          </a:p>
        </p:txBody>
      </p:sp>
      <p:pic>
        <p:nvPicPr>
          <p:cNvPr id="19460" name="picture" descr="De Apollo 300ppi">
            <a:extLst>
              <a:ext uri="{FF2B5EF4-FFF2-40B4-BE49-F238E27FC236}">
                <a16:creationId xmlns:a16="http://schemas.microsoft.com/office/drawing/2014/main" id="{08D1A7BB-8628-41F8-87BE-153334CE0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842962"/>
            <a:ext cx="1178491" cy="7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B8926F3-2B66-4451-A62E-05CDA61B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72498"/>
            <a:ext cx="8229600" cy="633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Onze ondersteuning</a:t>
            </a:r>
          </a:p>
        </p:txBody>
      </p:sp>
      <p:sp>
        <p:nvSpPr>
          <p:cNvPr id="16386" name="Tijdelijke aanduiding voor inhoud 1">
            <a:extLst>
              <a:ext uri="{FF2B5EF4-FFF2-40B4-BE49-F238E27FC236}">
                <a16:creationId xmlns:a16="http://schemas.microsoft.com/office/drawing/2014/main" id="{2D5E228D-461A-45FB-896D-7B3C1348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73238"/>
            <a:ext cx="8075612" cy="4392612"/>
          </a:xfrm>
        </p:spPr>
        <p:txBody>
          <a:bodyPr rtlCol="0">
            <a:normAutofit/>
          </a:bodyPr>
          <a:lstStyle/>
          <a:p>
            <a:pPr marL="109537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Didactische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Didactische instructie op maat</a:t>
            </a: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AMN</a:t>
            </a:r>
          </a:p>
          <a:p>
            <a:pPr marL="383540" lvl="1" indent="-182880">
              <a:buFont typeface="Arial" charset="0"/>
              <a:buChar char="•"/>
              <a:defRPr/>
            </a:pP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200660" lvl="1" indent="0"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schoolse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vaardigheden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/>
              </a:rPr>
              <a:t>Training vanuit de BPO</a:t>
            </a:r>
          </a:p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Sociale-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emotionele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Training vanuit de BPO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Trainingen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Fibbe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Individuele gesprekken</a:t>
            </a:r>
          </a:p>
          <a:p>
            <a:pPr marL="384048" lvl="1" indent="-18288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</p:txBody>
      </p:sp>
      <p:pic>
        <p:nvPicPr>
          <p:cNvPr id="20484" name="Picture 2" descr="S:\OU6\GDIR-Fotos\2013-2014\Schoolfeest 22-11-13\IMG_9405.JPG">
            <a:extLst>
              <a:ext uri="{FF2B5EF4-FFF2-40B4-BE49-F238E27FC236}">
                <a16:creationId xmlns:a16="http://schemas.microsoft.com/office/drawing/2014/main" id="{EE4B2D0C-326D-4FED-9134-9383F36F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16338"/>
            <a:ext cx="3227387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" descr="De Apollo 300ppi">
            <a:extLst>
              <a:ext uri="{FF2B5EF4-FFF2-40B4-BE49-F238E27FC236}">
                <a16:creationId xmlns:a16="http://schemas.microsoft.com/office/drawing/2014/main" id="{C93DB095-059B-4461-8040-69978158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720724"/>
            <a:ext cx="935682" cy="9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a91198-92e3-4781-8d0b-1cedbf2cfc69">
      <UserInfo>
        <DisplayName>Charlotte Gabel</DisplayName>
        <AccountId>15</AccountId>
        <AccountType/>
      </UserInfo>
      <UserInfo>
        <DisplayName>Jeroen Oomen</DisplayName>
        <AccountId>17</AccountId>
        <AccountType/>
      </UserInfo>
    </SharedWithUsers>
    <TaxCatchAll xmlns="6ca91198-92e3-4781-8d0b-1cedbf2cfc69" xsi:nil="true"/>
    <lcf76f155ced4ddcb4097134ff3c332f xmlns="634d8ca1-063c-4e08-9890-50c1ab426df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6DCB5B0B7BE4B921C977D73B58E0F" ma:contentTypeVersion="18" ma:contentTypeDescription="Create a new document." ma:contentTypeScope="" ma:versionID="c8a9ba4f8a86f33edd205ff0f2afd01c">
  <xsd:schema xmlns:xsd="http://www.w3.org/2001/XMLSchema" xmlns:xs="http://www.w3.org/2001/XMLSchema" xmlns:p="http://schemas.microsoft.com/office/2006/metadata/properties" xmlns:ns2="634d8ca1-063c-4e08-9890-50c1ab426df2" xmlns:ns3="6ca91198-92e3-4781-8d0b-1cedbf2cfc69" targetNamespace="http://schemas.microsoft.com/office/2006/metadata/properties" ma:root="true" ma:fieldsID="6163fe875e1789bf991735143929f67f" ns2:_="" ns3:_="">
    <xsd:import namespace="634d8ca1-063c-4e08-9890-50c1ab426df2"/>
    <xsd:import namespace="6ca91198-92e3-4781-8d0b-1cedbf2cf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8ca1-063c-4e08-9890-50c1ab426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3d0030-0e25-48e1-a9dc-ea68005457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91198-92e3-4781-8d0b-1cedbf2cfc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c1804f-a6d5-4abf-8c6e-d807c861d1a3}" ma:internalName="TaxCatchAll" ma:showField="CatchAllData" ma:web="6ca91198-92e3-4781-8d0b-1cedbf2cfc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0F0637-CFDF-46D3-9740-3E0340C0B4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1F42A6-3F49-4CC6-B59A-1899BAF660E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34d8ca1-063c-4e08-9890-50c1ab426df2"/>
    <ds:schemaRef ds:uri="http://schemas.microsoft.com/office/infopath/2007/PartnerControls"/>
    <ds:schemaRef ds:uri="http://purl.org/dc/dcmitype/"/>
    <ds:schemaRef ds:uri="6ca91198-92e3-4781-8d0b-1cedbf2cfc6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9E5CA0-5128-4F2A-9634-EBF88BCDB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d8ca1-063c-4e08-9890-50c1ab426df2"/>
    <ds:schemaRef ds:uri="6ca91198-92e3-4781-8d0b-1cedbf2cf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431</TotalTime>
  <Words>583</Words>
  <Application>Microsoft Office PowerPoint</Application>
  <PresentationFormat>Diavoorstelling (4:3)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Wingdings</vt:lpstr>
      <vt:lpstr>Wingdings 3</vt:lpstr>
      <vt:lpstr>Terugblik</vt:lpstr>
      <vt:lpstr>Voorlichtingsbijeenkomst De Apollo voor VMBO-t en HAVO</vt:lpstr>
      <vt:lpstr>Welkom</vt:lpstr>
      <vt:lpstr>Tussenvoorziening :   tussen regulier en speciaal</vt:lpstr>
      <vt:lpstr>De Apollo : Missie</vt:lpstr>
      <vt:lpstr>De Apollo: Visie</vt:lpstr>
      <vt:lpstr>Ons onderwijs</vt:lpstr>
      <vt:lpstr>Toelatingscriteria</vt:lpstr>
      <vt:lpstr>Ons zorgteam</vt:lpstr>
      <vt:lpstr>Onze ondersteuning</vt:lpstr>
      <vt:lpstr>PBS -  Positive Behavior Support</vt:lpstr>
      <vt:lpstr>Tijdpad aanmelding: zie websites: www.deapollo.nl en www.elkadam.info</vt:lpstr>
      <vt:lpstr>Aanmeldprocedure bij vragen: raadpleeg de IB-er</vt:lpstr>
      <vt:lpstr>Intakedossier</vt:lpstr>
      <vt:lpstr>Plaatsingsbesluit</vt:lpstr>
      <vt:lpstr>Vragen</vt:lpstr>
      <vt:lpstr>     Heel veel succes en plezier de komende maanden!      </vt:lpstr>
    </vt:vector>
  </TitlesOfParts>
  <Company>Amarantis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Passend onderwijs Apollo-style</dc:title>
  <dc:creator>aehs</dc:creator>
  <cp:lastModifiedBy>René Schouten</cp:lastModifiedBy>
  <cp:revision>324</cp:revision>
  <cp:lastPrinted>2023-11-14T11:08:20Z</cp:lastPrinted>
  <dcterms:created xsi:type="dcterms:W3CDTF">2011-10-31T10:35:55Z</dcterms:created>
  <dcterms:modified xsi:type="dcterms:W3CDTF">2024-10-04T14:45:39Z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0x0101007156DCB5B0B7BE4B921C977D73B58E0F</vt:lpwstr>
  </property>
  <property fmtid="{D5CDD505-2E9C-101B-9397-08002B2CF9AE}" pid="3" name="MediaServiceImageTags">
    <vt:lpwstr/>
  </property>
</Properties>
</file>